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notesMasterIdLst>
    <p:notesMasterId r:id="rId34"/>
  </p:notesMasterIdLst>
  <p:sldIdLst>
    <p:sldId id="256" r:id="rId2"/>
    <p:sldId id="257" r:id="rId3"/>
    <p:sldId id="260" r:id="rId4"/>
    <p:sldId id="301" r:id="rId5"/>
    <p:sldId id="288" r:id="rId6"/>
    <p:sldId id="258" r:id="rId7"/>
    <p:sldId id="270" r:id="rId8"/>
    <p:sldId id="290" r:id="rId9"/>
    <p:sldId id="269" r:id="rId10"/>
    <p:sldId id="272" r:id="rId11"/>
    <p:sldId id="271" r:id="rId12"/>
    <p:sldId id="273" r:id="rId13"/>
    <p:sldId id="265" r:id="rId14"/>
    <p:sldId id="275" r:id="rId15"/>
    <p:sldId id="292" r:id="rId16"/>
    <p:sldId id="274" r:id="rId17"/>
    <p:sldId id="307" r:id="rId18"/>
    <p:sldId id="277" r:id="rId19"/>
    <p:sldId id="278" r:id="rId20"/>
    <p:sldId id="285" r:id="rId21"/>
    <p:sldId id="279" r:id="rId22"/>
    <p:sldId id="284" r:id="rId23"/>
    <p:sldId id="294" r:id="rId24"/>
    <p:sldId id="266" r:id="rId25"/>
    <p:sldId id="267" r:id="rId26"/>
    <p:sldId id="312" r:id="rId27"/>
    <p:sldId id="309" r:id="rId28"/>
    <p:sldId id="311" r:id="rId29"/>
    <p:sldId id="268" r:id="rId30"/>
    <p:sldId id="286" r:id="rId31"/>
    <p:sldId id="296" r:id="rId32"/>
    <p:sldId id="298" r:id="rId3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9B118-07AF-411A-97F8-CE0E959F8581}" type="datetimeFigureOut">
              <a:rPr lang="sr-Latn-ME" smtClean="0"/>
              <a:t>15.5.2013</a:t>
            </a:fld>
            <a:endParaRPr lang="sr-Latn-M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M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1E258-C6D0-4540-A64B-8778525BDADF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404703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1E258-C6D0-4540-A64B-8778525BDADF}" type="slidenum">
              <a:rPr lang="sr-Latn-ME" smtClean="0"/>
              <a:t>1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689716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E6AADE6-9405-43DC-8473-C089BAB5EA3A}" type="slidenum">
              <a:rPr lang="en-US" sz="1200" b="0" smtClean="0"/>
              <a:pPr eaLnBrk="1" hangingPunct="1"/>
              <a:t>20</a:t>
            </a:fld>
            <a:endParaRPr lang="en-US" sz="1200" b="0" smtClean="0"/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054" y="4345840"/>
            <a:ext cx="5026258" cy="384621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9111" tIns="45337" rIns="89111" bIns="45337"/>
          <a:lstStyle/>
          <a:p>
            <a:pPr defTabSz="892175">
              <a:lnSpc>
                <a:spcPct val="90000"/>
              </a:lnSpc>
              <a:spcBef>
                <a:spcPct val="40000"/>
              </a:spcBef>
            </a:pPr>
            <a:endParaRPr lang="sr-Latn-RS" smtClean="0"/>
          </a:p>
        </p:txBody>
      </p:sp>
      <p:sp>
        <p:nvSpPr>
          <p:cNvPr id="983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90675" y="752475"/>
            <a:ext cx="3994150" cy="2995613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018E6-DA1A-4018-9DAE-6CDE26F1865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018E6-DA1A-4018-9DAE-6CDE26F1865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42D0C0-2F05-4025-B78C-DBE9A742AC07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E692405-F7EB-4819-8CC8-FF31BAD70227}" type="datetimeFigureOut">
              <a:rPr lang="sr-Latn-ME" smtClean="0"/>
              <a:t>15.5.2013</a:t>
            </a:fld>
            <a:endParaRPr lang="sr-Latn-M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sr-Latn-ME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DA03739-62EB-497B-94FA-46FAE0CA890B}" type="slidenum">
              <a:rPr lang="sr-Latn-ME" smtClean="0"/>
              <a:t>‹#›</a:t>
            </a:fld>
            <a:endParaRPr lang="sr-Latn-M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2405-F7EB-4819-8CC8-FF31BAD70227}" type="datetimeFigureOut">
              <a:rPr lang="sr-Latn-ME" smtClean="0"/>
              <a:t>15.5.2013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3739-62EB-497B-94FA-46FAE0CA890B}" type="slidenum">
              <a:rPr lang="sr-Latn-ME" smtClean="0"/>
              <a:t>‹#›</a:t>
            </a:fld>
            <a:endParaRPr lang="sr-Latn-M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2405-F7EB-4819-8CC8-FF31BAD70227}" type="datetimeFigureOut">
              <a:rPr lang="sr-Latn-ME" smtClean="0"/>
              <a:t>15.5.2013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3739-62EB-497B-94FA-46FAE0CA890B}" type="slidenum">
              <a:rPr lang="sr-Latn-ME" smtClean="0"/>
              <a:t>‹#›</a:t>
            </a:fld>
            <a:endParaRPr lang="sr-Latn-M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55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9750" y="1304925"/>
            <a:ext cx="395605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04925"/>
            <a:ext cx="395605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8035A-A9B7-46E9-B6CA-AADF12A792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390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2405-F7EB-4819-8CC8-FF31BAD70227}" type="datetimeFigureOut">
              <a:rPr lang="sr-Latn-ME" smtClean="0"/>
              <a:t>15.5.2013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3739-62EB-497B-94FA-46FAE0CA890B}" type="slidenum">
              <a:rPr lang="sr-Latn-ME" smtClean="0"/>
              <a:t>‹#›</a:t>
            </a:fld>
            <a:endParaRPr lang="sr-Latn-M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2405-F7EB-4819-8CC8-FF31BAD70227}" type="datetimeFigureOut">
              <a:rPr lang="sr-Latn-ME" smtClean="0"/>
              <a:t>15.5.2013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3739-62EB-497B-94FA-46FAE0CA890B}" type="slidenum">
              <a:rPr lang="sr-Latn-ME" smtClean="0"/>
              <a:t>‹#›</a:t>
            </a:fld>
            <a:endParaRPr lang="sr-Latn-M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2405-F7EB-4819-8CC8-FF31BAD70227}" type="datetimeFigureOut">
              <a:rPr lang="sr-Latn-ME" smtClean="0"/>
              <a:t>15.5.2013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3739-62EB-497B-94FA-46FAE0CA890B}" type="slidenum">
              <a:rPr lang="sr-Latn-ME" smtClean="0"/>
              <a:t>‹#›</a:t>
            </a:fld>
            <a:endParaRPr lang="sr-Latn-M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692405-F7EB-4819-8CC8-FF31BAD70227}" type="datetimeFigureOut">
              <a:rPr lang="sr-Latn-ME" smtClean="0"/>
              <a:t>15.5.2013</a:t>
            </a:fld>
            <a:endParaRPr lang="sr-Latn-M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DA03739-62EB-497B-94FA-46FAE0CA890B}" type="slidenum">
              <a:rPr lang="sr-Latn-ME" smtClean="0"/>
              <a:t>‹#›</a:t>
            </a:fld>
            <a:endParaRPr lang="sr-Latn-ME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r-Latn-M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E692405-F7EB-4819-8CC8-FF31BAD70227}" type="datetimeFigureOut">
              <a:rPr lang="sr-Latn-ME" smtClean="0"/>
              <a:t>15.5.2013</a:t>
            </a:fld>
            <a:endParaRPr lang="sr-Latn-M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sr-Latn-M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DA03739-62EB-497B-94FA-46FAE0CA890B}" type="slidenum">
              <a:rPr lang="sr-Latn-ME" smtClean="0"/>
              <a:t>‹#›</a:t>
            </a:fld>
            <a:endParaRPr lang="sr-Latn-M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2405-F7EB-4819-8CC8-FF31BAD70227}" type="datetimeFigureOut">
              <a:rPr lang="sr-Latn-ME" smtClean="0"/>
              <a:t>15.5.2013</a:t>
            </a:fld>
            <a:endParaRPr lang="sr-Latn-M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3739-62EB-497B-94FA-46FAE0CA890B}" type="slidenum">
              <a:rPr lang="sr-Latn-ME" smtClean="0"/>
              <a:t>‹#›</a:t>
            </a:fld>
            <a:endParaRPr lang="sr-Latn-M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2405-F7EB-4819-8CC8-FF31BAD70227}" type="datetimeFigureOut">
              <a:rPr lang="sr-Latn-ME" smtClean="0"/>
              <a:t>15.5.2013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3739-62EB-497B-94FA-46FAE0CA890B}" type="slidenum">
              <a:rPr lang="sr-Latn-ME" smtClean="0"/>
              <a:t>‹#›</a:t>
            </a:fld>
            <a:endParaRPr lang="sr-Latn-M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2405-F7EB-4819-8CC8-FF31BAD70227}" type="datetimeFigureOut">
              <a:rPr lang="sr-Latn-ME" smtClean="0"/>
              <a:t>15.5.2013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3739-62EB-497B-94FA-46FAE0CA890B}" type="slidenum">
              <a:rPr lang="sr-Latn-ME" smtClean="0"/>
              <a:t>‹#›</a:t>
            </a:fld>
            <a:endParaRPr lang="sr-Latn-M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E692405-F7EB-4819-8CC8-FF31BAD70227}" type="datetimeFigureOut">
              <a:rPr lang="sr-Latn-ME" smtClean="0"/>
              <a:t>15.5.2013</a:t>
            </a:fld>
            <a:endParaRPr lang="sr-Latn-M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sr-Latn-ME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DA03739-62EB-497B-94FA-46FAE0CA890B}" type="slidenum">
              <a:rPr lang="sr-Latn-ME" smtClean="0"/>
              <a:t>‹#›</a:t>
            </a:fld>
            <a:endParaRPr lang="sr-Latn-M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  <p:sldLayoutId id="2147484344" r:id="rId12"/>
    <p:sldLayoutId id="2147484345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2097578"/>
          </a:xfrm>
        </p:spPr>
        <p:txBody>
          <a:bodyPr>
            <a:noAutofit/>
          </a:bodyPr>
          <a:lstStyle/>
          <a:p>
            <a:pPr algn="ctr"/>
            <a:r>
              <a:rPr lang="sr-Latn-CS" sz="4400" dirty="0">
                <a:effectLst/>
              </a:rPr>
              <a:t>SISTEM ZA DALJINSKI NADZOR MREŽE OPTIČKIH KABLOVA</a:t>
            </a:r>
            <a:endParaRPr lang="sr-Latn-ME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69160"/>
            <a:ext cx="8075240" cy="165618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sr-Latn-ME" dirty="0" smtClean="0"/>
              <a:t>III Savjetovanje CIGRE CG</a:t>
            </a:r>
          </a:p>
          <a:p>
            <a:pPr algn="ctr"/>
            <a:r>
              <a:rPr lang="sr-Latn-ME" dirty="0" smtClean="0"/>
              <a:t>15. maj 2013.</a:t>
            </a:r>
          </a:p>
          <a:p>
            <a:pPr algn="ctr"/>
            <a:endParaRPr lang="sr-Latn-ME" dirty="0"/>
          </a:p>
          <a:p>
            <a:r>
              <a:rPr lang="sr-Latn-ME" sz="2000" dirty="0" smtClean="0"/>
              <a:t>Slavka Marković, CGES Podgorica</a:t>
            </a:r>
          </a:p>
          <a:p>
            <a:r>
              <a:rPr lang="sr-Latn-ME" sz="2000" dirty="0" smtClean="0"/>
              <a:t>Darko Lekić, Ibis </a:t>
            </a:r>
            <a:r>
              <a:rPr lang="sr-Latn-ME" sz="2000" dirty="0" err="1" smtClean="0"/>
              <a:t>Instruments</a:t>
            </a:r>
            <a:r>
              <a:rPr lang="sr-Latn-ME" sz="2000" dirty="0" smtClean="0"/>
              <a:t>, Beograd</a:t>
            </a:r>
          </a:p>
          <a:p>
            <a:pPr algn="ctr"/>
            <a:endParaRPr lang="sr-Latn-ME" dirty="0" smtClean="0"/>
          </a:p>
        </p:txBody>
      </p:sp>
    </p:spTree>
    <p:extLst>
      <p:ext uri="{BB962C8B-B14F-4D97-AF65-F5344CB8AC3E}">
        <p14:creationId xmlns:p14="http://schemas.microsoft.com/office/powerpoint/2010/main" val="398812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488832" cy="4176464"/>
          </a:xfrm>
          <a:prstGeom prst="rect">
            <a:avLst/>
          </a:prstGeom>
          <a:noFill/>
        </p:spPr>
      </p:pic>
      <p:sp>
        <p:nvSpPr>
          <p:cNvPr id="3" name="Title 5"/>
          <p:cNvSpPr txBox="1">
            <a:spLocks/>
          </p:cNvSpPr>
          <p:nvPr/>
        </p:nvSpPr>
        <p:spPr>
          <a:xfrm>
            <a:off x="457200" y="836712"/>
            <a:ext cx="8229600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ME" dirty="0" smtClean="0"/>
              <a:t>Arhitektura OMNSi sistema CGES-a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224490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92088"/>
          </a:xfrm>
        </p:spPr>
        <p:txBody>
          <a:bodyPr/>
          <a:lstStyle/>
          <a:p>
            <a:r>
              <a:rPr lang="sr-Latn-ME" dirty="0" err="1" smtClean="0"/>
              <a:t>ONMSi</a:t>
            </a:r>
            <a:r>
              <a:rPr lang="sr-Latn-ME" dirty="0" smtClean="0"/>
              <a:t> server</a:t>
            </a: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435280" cy="4968552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Latn-ME" dirty="0" smtClean="0"/>
              <a:t>Windows server 2008 operativni sistem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Latn-ME" dirty="0" smtClean="0"/>
              <a:t>Radna stanica (PC klijent) sa Web Browser-om (Internet Explorer, Google Chrome, Mozila Firefox...)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Latn-CS" dirty="0" smtClean="0"/>
              <a:t>Baza podataka (Oracle), sadrži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r-Latn-ME" dirty="0" err="1" smtClean="0"/>
              <a:t>topologiju</a:t>
            </a:r>
            <a:r>
              <a:rPr lang="sr-Latn-ME" dirty="0" smtClean="0"/>
              <a:t> optičke mreže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r-Latn-ME" dirty="0" smtClean="0"/>
              <a:t>status i istorijat mreže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r-Latn-ME" dirty="0" err="1" smtClean="0"/>
              <a:t>testne</a:t>
            </a:r>
            <a:r>
              <a:rPr lang="sr-Latn-ME" dirty="0" smtClean="0"/>
              <a:t> </a:t>
            </a:r>
            <a:r>
              <a:rPr lang="sr-Latn-CS" dirty="0" smtClean="0"/>
              <a:t>konfiguracije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r-Latn-CS" dirty="0" smtClean="0"/>
              <a:t>mjerne rezultate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r-Latn-CS" dirty="0" smtClean="0"/>
              <a:t>administraciju sistema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Latn-CS" dirty="0" smtClean="0"/>
              <a:t>Softver za upravljanje OTU jedinicama-analizu mjernih rezultata-alarmiranje (</a:t>
            </a:r>
            <a:r>
              <a:rPr lang="sr-Latn-CS" dirty="0" err="1" smtClean="0"/>
              <a:t>ONMSi</a:t>
            </a:r>
            <a:r>
              <a:rPr lang="sr-Latn-CS" dirty="0" smtClean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Latn-CS" dirty="0" smtClean="0"/>
              <a:t>Hard disk </a:t>
            </a:r>
            <a:r>
              <a:rPr lang="sr-Latn-RS" dirty="0" err="1" smtClean="0"/>
              <a:t>mirroring</a:t>
            </a:r>
            <a:r>
              <a:rPr lang="sr-Latn-CS" dirty="0" smtClean="0"/>
              <a:t> sistem sa 2 hard diska i trećim diskom za </a:t>
            </a:r>
            <a:r>
              <a:rPr lang="sr-Latn-CS" dirty="0" err="1" smtClean="0"/>
              <a:t>back</a:t>
            </a:r>
            <a:r>
              <a:rPr lang="sr-Latn-CS" dirty="0" smtClean="0"/>
              <a:t>-</a:t>
            </a:r>
            <a:r>
              <a:rPr lang="sr-Latn-CS" dirty="0" err="1" smtClean="0"/>
              <a:t>up</a:t>
            </a:r>
            <a:r>
              <a:rPr lang="sr-Latn-CS" dirty="0" smtClean="0"/>
              <a:t> i zaštitu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129789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92088"/>
          </a:xfrm>
        </p:spPr>
        <p:txBody>
          <a:bodyPr>
            <a:normAutofit fontScale="90000"/>
          </a:bodyPr>
          <a:lstStyle/>
          <a:p>
            <a:pPr marL="109728" lvl="0">
              <a:spcBef>
                <a:spcPts val="300"/>
              </a:spcBef>
            </a:pPr>
            <a:r>
              <a:rPr lang="sr-Latn-ME" sz="3100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/>
            </a:r>
            <a:br>
              <a:rPr lang="sr-Latn-ME" sz="3100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</a:br>
            <a:r>
              <a:rPr lang="sr-Latn-ME" sz="3100" dirty="0" err="1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>ONMSi</a:t>
            </a:r>
            <a:r>
              <a:rPr lang="sr-Latn-ME" sz="3100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> </a:t>
            </a:r>
            <a:r>
              <a:rPr lang="sr-Latn-ME" sz="3100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>server posjeduje:</a:t>
            </a:r>
            <a:br>
              <a:rPr lang="sr-Latn-ME" sz="3100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</a:br>
            <a:endParaRPr lang="sr-Latn-M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sr-Latn-RS" sz="11200" dirty="0" smtClean="0"/>
              <a:t>On-</a:t>
            </a:r>
            <a:r>
              <a:rPr lang="sr-Latn-RS" sz="11200" dirty="0" err="1" smtClean="0"/>
              <a:t>Duty</a:t>
            </a:r>
            <a:r>
              <a:rPr lang="sr-Latn-RS" sz="11200" dirty="0" smtClean="0"/>
              <a:t> Alarm </a:t>
            </a:r>
            <a:r>
              <a:rPr lang="sr-Latn-RS" sz="11200" dirty="0" err="1" smtClean="0"/>
              <a:t>Manager</a:t>
            </a:r>
            <a:r>
              <a:rPr lang="sr-Latn-RS" sz="11200" dirty="0" smtClean="0"/>
              <a:t>, opcija za alarmiranje i </a:t>
            </a:r>
            <a:r>
              <a:rPr lang="sr-Latn-RS" sz="11200" dirty="0" err="1" smtClean="0"/>
              <a:t>notifikaciju</a:t>
            </a:r>
            <a:endParaRPr lang="sr-Latn-RS" sz="11200" dirty="0" smtClean="0"/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sr-Latn-RS" sz="9400" dirty="0" smtClean="0"/>
              <a:t>putem </a:t>
            </a:r>
            <a:r>
              <a:rPr lang="sr-Latn-RS" sz="9400" dirty="0" err="1" smtClean="0"/>
              <a:t>faxa</a:t>
            </a:r>
            <a:r>
              <a:rPr lang="sr-Latn-RS" sz="9400" dirty="0" smtClean="0"/>
              <a:t>, 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sr-Latn-RS" sz="9400" dirty="0" err="1" smtClean="0"/>
              <a:t>email</a:t>
            </a:r>
            <a:r>
              <a:rPr lang="sr-Latn-RS" sz="9400" dirty="0" smtClean="0"/>
              <a:t>-a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sr-Latn-RS" sz="9400" dirty="0" smtClean="0"/>
              <a:t>SMS poruka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sr-Latn-ME" sz="11200" dirty="0" smtClean="0"/>
              <a:t>Web </a:t>
            </a:r>
            <a:r>
              <a:rPr lang="sr-Latn-ME" sz="11200" dirty="0" smtClean="0"/>
              <a:t>interfejse za 10 istovremenih pristupa serveru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sr-Latn-ME" sz="10800" dirty="0"/>
              <a:t>p</a:t>
            </a:r>
            <a:r>
              <a:rPr lang="sr-Latn-ME" sz="10800" dirty="0" smtClean="0"/>
              <a:t>rikazuju se informacije sa kompletne mreže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sr-Latn-ME" sz="10800" dirty="0"/>
              <a:t>i</a:t>
            </a:r>
            <a:r>
              <a:rPr lang="sr-Latn-ME" sz="10800" dirty="0" smtClean="0"/>
              <a:t>ma mogućnost filtriranja informacija 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1200" dirty="0" smtClean="0"/>
              <a:t>Google Earth </a:t>
            </a:r>
            <a:r>
              <a:rPr lang="sr-Latn-ME" sz="11200" dirty="0" smtClean="0"/>
              <a:t>aplikaciju</a:t>
            </a:r>
            <a:endParaRPr lang="sr-Latn-ME" sz="11200" dirty="0" smtClean="0"/>
          </a:p>
          <a:p>
            <a:pPr marL="109728" indent="0">
              <a:buNone/>
            </a:pPr>
            <a:endParaRPr lang="sr-Latn-ME" dirty="0"/>
          </a:p>
          <a:p>
            <a:pPr marL="109728" indent="0">
              <a:buNone/>
            </a:pPr>
            <a:endParaRPr lang="sr-Latn-ME" dirty="0" smtClean="0"/>
          </a:p>
          <a:p>
            <a:pPr marL="109728" indent="0">
              <a:buNone/>
            </a:pPr>
            <a:endParaRPr lang="sr-Latn-ME" dirty="0"/>
          </a:p>
          <a:p>
            <a:pPr marL="109728" indent="0">
              <a:buNone/>
            </a:pPr>
            <a:endParaRPr lang="sr-Latn-ME" dirty="0" smtClean="0"/>
          </a:p>
          <a:p>
            <a:pPr marL="109728" indent="0">
              <a:buNone/>
            </a:pPr>
            <a:endParaRPr lang="sr-Latn-ME" dirty="0"/>
          </a:p>
          <a:p>
            <a:pPr marL="109728" indent="0">
              <a:buNone/>
            </a:pPr>
            <a:endParaRPr lang="sr-Latn-ME" dirty="0" smtClean="0"/>
          </a:p>
          <a:p>
            <a:pPr marL="109728" indent="0">
              <a:buNone/>
            </a:pPr>
            <a:endParaRPr lang="sr-Latn-ME" dirty="0"/>
          </a:p>
          <a:p>
            <a:pPr marL="109728" indent="0">
              <a:buNone/>
            </a:pPr>
            <a:endParaRPr lang="sr-Latn-ME" dirty="0" smtClean="0"/>
          </a:p>
          <a:p>
            <a:pPr marL="109728" indent="0">
              <a:buNone/>
            </a:pPr>
            <a:endParaRPr lang="sr-Latn-ME" dirty="0"/>
          </a:p>
          <a:p>
            <a:pPr marL="109728" indent="0">
              <a:buNone/>
            </a:pPr>
            <a:endParaRPr lang="sr-Latn-ME" dirty="0" smtClean="0"/>
          </a:p>
          <a:p>
            <a:pPr marL="109728" indent="0">
              <a:buNone/>
            </a:pPr>
            <a:endParaRPr lang="sr-Latn-ME" dirty="0"/>
          </a:p>
          <a:p>
            <a:pPr marL="109728" indent="0">
              <a:buNone/>
            </a:pPr>
            <a:endParaRPr lang="sr-Latn-ME" dirty="0" smtClean="0"/>
          </a:p>
          <a:p>
            <a:pPr marL="109728" indent="0">
              <a:buNone/>
            </a:pPr>
            <a:endParaRPr lang="sr-Latn-ME" dirty="0"/>
          </a:p>
          <a:p>
            <a:pPr marL="109728" indent="0">
              <a:buNone/>
            </a:pPr>
            <a:endParaRPr lang="sr-Latn-ME" dirty="0" smtClean="0"/>
          </a:p>
          <a:p>
            <a:pPr marL="109728" indent="0">
              <a:buNone/>
            </a:pPr>
            <a:endParaRPr lang="sr-Latn-ME" dirty="0"/>
          </a:p>
          <a:p>
            <a:pPr marL="109728" indent="0">
              <a:buNone/>
            </a:pPr>
            <a:endParaRPr lang="sr-Latn-ME" dirty="0" smtClean="0"/>
          </a:p>
          <a:p>
            <a:pPr marL="109728" indent="0">
              <a:buNone/>
            </a:pPr>
            <a:r>
              <a:rPr lang="sr-Latn-ME" dirty="0"/>
              <a:t>č</a:t>
            </a:r>
          </a:p>
        </p:txBody>
      </p:sp>
    </p:spTree>
    <p:extLst>
      <p:ext uri="{BB962C8B-B14F-4D97-AF65-F5344CB8AC3E}">
        <p14:creationId xmlns:p14="http://schemas.microsoft.com/office/powerpoint/2010/main" val="161332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143000"/>
            <a:ext cx="8640960" cy="989856"/>
          </a:xfrm>
        </p:spPr>
        <p:txBody>
          <a:bodyPr>
            <a:normAutofit fontScale="90000"/>
          </a:bodyPr>
          <a:lstStyle/>
          <a:p>
            <a:r>
              <a:rPr lang="sr-Latn-ME" dirty="0" smtClean="0"/>
              <a:t>OTU – </a:t>
            </a:r>
            <a:r>
              <a:rPr lang="sr-Latn-ME" sz="3600" dirty="0" smtClean="0"/>
              <a:t>Jedinica za daljinsko testiranje </a:t>
            </a:r>
            <a:br>
              <a:rPr lang="sr-Latn-ME" sz="3600" dirty="0" smtClean="0"/>
            </a:br>
            <a:r>
              <a:rPr lang="sr-Latn-ME" sz="3600" dirty="0"/>
              <a:t> </a:t>
            </a:r>
            <a:r>
              <a:rPr lang="sr-Latn-ME" sz="3600" dirty="0" smtClean="0"/>
              <a:t>         kablova</a:t>
            </a:r>
            <a:endParaRPr lang="sr-Latn-ME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691276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11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57808"/>
          </a:xfrm>
        </p:spPr>
        <p:txBody>
          <a:bodyPr>
            <a:normAutofit fontScale="90000"/>
          </a:bodyPr>
          <a:lstStyle/>
          <a:p>
            <a:r>
              <a:rPr lang="sr-Latn-ME" sz="4400" dirty="0" smtClean="0"/>
              <a:t>Osobine</a:t>
            </a:r>
            <a:r>
              <a:rPr lang="sr-Latn-ME" dirty="0" smtClean="0"/>
              <a:t> OTU jedinice</a:t>
            </a: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435280" cy="4585696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sr-Latn-ME" dirty="0" smtClean="0"/>
              <a:t>Pouzdan operativni sistem Linux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sr-Latn-ME" dirty="0" smtClean="0"/>
              <a:t>Izvršena mjerenja na optičkim vlaknima se porede sa referentnim trasama (podešenim pragovima, koji određuju težinu nastalog alarma)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sr-Latn-ME" dirty="0" smtClean="0"/>
              <a:t>Mjerenje jednog linka traje 15 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sr-Latn-RS" dirty="0" smtClean="0"/>
              <a:t>Mjerni ciklus je broj </a:t>
            </a:r>
            <a:r>
              <a:rPr lang="sr-Latn-RS" dirty="0" err="1" smtClean="0"/>
              <a:t>portova</a:t>
            </a:r>
            <a:r>
              <a:rPr lang="sr-Latn-RS" dirty="0" smtClean="0"/>
              <a:t> x 15 s ( za 24 porta , 6 min)</a:t>
            </a:r>
          </a:p>
          <a:p>
            <a:pPr marL="109728" indent="0">
              <a:buNone/>
            </a:pPr>
            <a:endParaRPr lang="sr-Latn-ME" dirty="0" smtClean="0"/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339360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" name="Line 102"/>
          <p:cNvSpPr>
            <a:spLocks noChangeShapeType="1"/>
          </p:cNvSpPr>
          <p:nvPr/>
        </p:nvSpPr>
        <p:spPr bwMode="auto">
          <a:xfrm>
            <a:off x="6351588" y="1804988"/>
            <a:ext cx="0" cy="37798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021" name="Line 101"/>
          <p:cNvSpPr>
            <a:spLocks noChangeShapeType="1"/>
          </p:cNvSpPr>
          <p:nvPr/>
        </p:nvSpPr>
        <p:spPr bwMode="auto">
          <a:xfrm>
            <a:off x="2682875" y="1806575"/>
            <a:ext cx="0" cy="3779839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020" name="Line 100"/>
          <p:cNvSpPr>
            <a:spLocks noChangeShapeType="1"/>
          </p:cNvSpPr>
          <p:nvPr/>
        </p:nvSpPr>
        <p:spPr bwMode="auto">
          <a:xfrm>
            <a:off x="1331913" y="3471863"/>
            <a:ext cx="648176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1922" name="Rectangle 2"/>
          <p:cNvSpPr>
            <a:spLocks noGrp="1"/>
          </p:cNvSpPr>
          <p:nvPr>
            <p:ph type="title"/>
          </p:nvPr>
        </p:nvSpPr>
        <p:spPr>
          <a:xfrm>
            <a:off x="683568" y="620688"/>
            <a:ext cx="8602663" cy="742951"/>
          </a:xfrm>
        </p:spPr>
        <p:txBody>
          <a:bodyPr>
            <a:normAutofit/>
          </a:bodyPr>
          <a:lstStyle/>
          <a:p>
            <a:r>
              <a:rPr lang="sr-Latn-ME" smtClean="0"/>
              <a:t>OTU implementacija </a:t>
            </a:r>
            <a:endParaRPr lang="sr-Latn-ME"/>
          </a:p>
        </p:txBody>
      </p:sp>
      <p:sp>
        <p:nvSpPr>
          <p:cNvPr id="81938" name="Text Box 18"/>
          <p:cNvSpPr txBox="1">
            <a:spLocks noChangeArrowheads="1"/>
          </p:cNvSpPr>
          <p:nvPr/>
        </p:nvSpPr>
        <p:spPr bwMode="auto">
          <a:xfrm>
            <a:off x="2807456" y="3011488"/>
            <a:ext cx="63190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</a:rPr>
              <a:t>OTU8000</a:t>
            </a:r>
          </a:p>
        </p:txBody>
      </p:sp>
      <p:sp>
        <p:nvSpPr>
          <p:cNvPr id="81940" name="Freeform 20"/>
          <p:cNvSpPr>
            <a:spLocks/>
          </p:cNvSpPr>
          <p:nvPr/>
        </p:nvSpPr>
        <p:spPr bwMode="auto">
          <a:xfrm>
            <a:off x="2676525" y="3419474"/>
            <a:ext cx="242888" cy="171451"/>
          </a:xfrm>
          <a:custGeom>
            <a:avLst/>
            <a:gdLst/>
            <a:ahLst/>
            <a:cxnLst>
              <a:cxn ang="0">
                <a:pos x="0" y="206"/>
              </a:cxn>
              <a:cxn ang="0">
                <a:pos x="40" y="190"/>
              </a:cxn>
              <a:cxn ang="0">
                <a:pos x="68" y="126"/>
              </a:cxn>
              <a:cxn ang="0">
                <a:pos x="100" y="6"/>
              </a:cxn>
              <a:cxn ang="0">
                <a:pos x="144" y="162"/>
              </a:cxn>
              <a:cxn ang="0">
                <a:pos x="172" y="202"/>
              </a:cxn>
              <a:cxn ang="0">
                <a:pos x="208" y="202"/>
              </a:cxn>
            </a:cxnLst>
            <a:rect l="0" t="0" r="r" b="b"/>
            <a:pathLst>
              <a:path w="208" h="209">
                <a:moveTo>
                  <a:pt x="0" y="206"/>
                </a:moveTo>
                <a:cubicBezTo>
                  <a:pt x="14" y="204"/>
                  <a:pt x="29" y="203"/>
                  <a:pt x="40" y="190"/>
                </a:cubicBezTo>
                <a:cubicBezTo>
                  <a:pt x="51" y="177"/>
                  <a:pt x="58" y="157"/>
                  <a:pt x="68" y="126"/>
                </a:cubicBezTo>
                <a:cubicBezTo>
                  <a:pt x="78" y="95"/>
                  <a:pt x="87" y="0"/>
                  <a:pt x="100" y="6"/>
                </a:cubicBezTo>
                <a:cubicBezTo>
                  <a:pt x="113" y="12"/>
                  <a:pt x="132" y="129"/>
                  <a:pt x="144" y="162"/>
                </a:cubicBezTo>
                <a:cubicBezTo>
                  <a:pt x="156" y="195"/>
                  <a:pt x="161" y="195"/>
                  <a:pt x="172" y="202"/>
                </a:cubicBezTo>
                <a:cubicBezTo>
                  <a:pt x="183" y="209"/>
                  <a:pt x="195" y="205"/>
                  <a:pt x="208" y="202"/>
                </a:cubicBez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1957" name="Freeform 37"/>
          <p:cNvSpPr>
            <a:spLocks/>
          </p:cNvSpPr>
          <p:nvPr/>
        </p:nvSpPr>
        <p:spPr bwMode="auto">
          <a:xfrm>
            <a:off x="3333750" y="3190875"/>
            <a:ext cx="109538" cy="114300"/>
          </a:xfrm>
          <a:custGeom>
            <a:avLst/>
            <a:gdLst/>
            <a:ahLst/>
            <a:cxnLst>
              <a:cxn ang="0">
                <a:pos x="0" y="206"/>
              </a:cxn>
              <a:cxn ang="0">
                <a:pos x="40" y="190"/>
              </a:cxn>
              <a:cxn ang="0">
                <a:pos x="68" y="126"/>
              </a:cxn>
              <a:cxn ang="0">
                <a:pos x="100" y="6"/>
              </a:cxn>
              <a:cxn ang="0">
                <a:pos x="144" y="162"/>
              </a:cxn>
              <a:cxn ang="0">
                <a:pos x="172" y="202"/>
              </a:cxn>
              <a:cxn ang="0">
                <a:pos x="208" y="202"/>
              </a:cxn>
            </a:cxnLst>
            <a:rect l="0" t="0" r="r" b="b"/>
            <a:pathLst>
              <a:path w="208" h="209">
                <a:moveTo>
                  <a:pt x="0" y="206"/>
                </a:moveTo>
                <a:cubicBezTo>
                  <a:pt x="14" y="204"/>
                  <a:pt x="29" y="203"/>
                  <a:pt x="40" y="190"/>
                </a:cubicBezTo>
                <a:cubicBezTo>
                  <a:pt x="51" y="177"/>
                  <a:pt x="58" y="157"/>
                  <a:pt x="68" y="126"/>
                </a:cubicBezTo>
                <a:cubicBezTo>
                  <a:pt x="78" y="95"/>
                  <a:pt x="87" y="0"/>
                  <a:pt x="100" y="6"/>
                </a:cubicBezTo>
                <a:cubicBezTo>
                  <a:pt x="113" y="12"/>
                  <a:pt x="132" y="129"/>
                  <a:pt x="144" y="162"/>
                </a:cubicBezTo>
                <a:cubicBezTo>
                  <a:pt x="156" y="195"/>
                  <a:pt x="161" y="195"/>
                  <a:pt x="172" y="202"/>
                </a:cubicBezTo>
                <a:cubicBezTo>
                  <a:pt x="183" y="209"/>
                  <a:pt x="195" y="205"/>
                  <a:pt x="208" y="202"/>
                </a:cubicBez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1959" name="Line 39"/>
          <p:cNvSpPr>
            <a:spLocks noChangeShapeType="1"/>
          </p:cNvSpPr>
          <p:nvPr/>
        </p:nvSpPr>
        <p:spPr bwMode="auto">
          <a:xfrm>
            <a:off x="2501900" y="3786189"/>
            <a:ext cx="0" cy="148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1960" name="Text Box 40"/>
          <p:cNvSpPr txBox="1">
            <a:spLocks noChangeArrowheads="1"/>
          </p:cNvSpPr>
          <p:nvPr/>
        </p:nvSpPr>
        <p:spPr bwMode="auto">
          <a:xfrm rot="-5400000">
            <a:off x="1826568" y="4454934"/>
            <a:ext cx="108555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Up to </a:t>
            </a:r>
            <a:r>
              <a:rPr lang="sr-Latn-RS" sz="1200" dirty="0" smtClean="0">
                <a:solidFill>
                  <a:srgbClr val="000000"/>
                </a:solidFill>
              </a:rPr>
              <a:t>15</a:t>
            </a:r>
            <a:r>
              <a:rPr lang="en-US" sz="1200" dirty="0" smtClean="0">
                <a:solidFill>
                  <a:srgbClr val="000000"/>
                </a:solidFill>
              </a:rPr>
              <a:t>0Km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81961" name="Freeform 41"/>
          <p:cNvSpPr>
            <a:spLocks/>
          </p:cNvSpPr>
          <p:nvPr/>
        </p:nvSpPr>
        <p:spPr bwMode="auto">
          <a:xfrm>
            <a:off x="6102350" y="3435349"/>
            <a:ext cx="242888" cy="171451"/>
          </a:xfrm>
          <a:custGeom>
            <a:avLst/>
            <a:gdLst/>
            <a:ahLst/>
            <a:cxnLst>
              <a:cxn ang="0">
                <a:pos x="0" y="206"/>
              </a:cxn>
              <a:cxn ang="0">
                <a:pos x="40" y="190"/>
              </a:cxn>
              <a:cxn ang="0">
                <a:pos x="68" y="126"/>
              </a:cxn>
              <a:cxn ang="0">
                <a:pos x="100" y="6"/>
              </a:cxn>
              <a:cxn ang="0">
                <a:pos x="144" y="162"/>
              </a:cxn>
              <a:cxn ang="0">
                <a:pos x="172" y="202"/>
              </a:cxn>
              <a:cxn ang="0">
                <a:pos x="208" y="202"/>
              </a:cxn>
            </a:cxnLst>
            <a:rect l="0" t="0" r="r" b="b"/>
            <a:pathLst>
              <a:path w="208" h="209">
                <a:moveTo>
                  <a:pt x="0" y="206"/>
                </a:moveTo>
                <a:cubicBezTo>
                  <a:pt x="14" y="204"/>
                  <a:pt x="29" y="203"/>
                  <a:pt x="40" y="190"/>
                </a:cubicBezTo>
                <a:cubicBezTo>
                  <a:pt x="51" y="177"/>
                  <a:pt x="58" y="157"/>
                  <a:pt x="68" y="126"/>
                </a:cubicBezTo>
                <a:cubicBezTo>
                  <a:pt x="78" y="95"/>
                  <a:pt x="87" y="0"/>
                  <a:pt x="100" y="6"/>
                </a:cubicBezTo>
                <a:cubicBezTo>
                  <a:pt x="113" y="12"/>
                  <a:pt x="132" y="129"/>
                  <a:pt x="144" y="162"/>
                </a:cubicBezTo>
                <a:cubicBezTo>
                  <a:pt x="156" y="195"/>
                  <a:pt x="161" y="195"/>
                  <a:pt x="172" y="202"/>
                </a:cubicBezTo>
                <a:cubicBezTo>
                  <a:pt x="183" y="209"/>
                  <a:pt x="195" y="205"/>
                  <a:pt x="208" y="202"/>
                </a:cubicBez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1967" name="Group 47"/>
          <p:cNvGrpSpPr>
            <a:grpSpLocks/>
          </p:cNvGrpSpPr>
          <p:nvPr/>
        </p:nvGrpSpPr>
        <p:grpSpPr bwMode="auto">
          <a:xfrm>
            <a:off x="792163" y="3155951"/>
            <a:ext cx="628650" cy="631825"/>
            <a:chOff x="2143" y="1196"/>
            <a:chExt cx="396" cy="398"/>
          </a:xfrm>
        </p:grpSpPr>
        <p:pic>
          <p:nvPicPr>
            <p:cNvPr id="81968" name="Picture 48" descr="Branch_Office_Gray_s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35" y="1196"/>
              <a:ext cx="169" cy="285"/>
            </a:xfrm>
            <a:prstGeom prst="rect">
              <a:avLst/>
            </a:prstGeom>
            <a:noFill/>
          </p:spPr>
        </p:pic>
        <p:pic>
          <p:nvPicPr>
            <p:cNvPr id="81969" name="Picture 49" descr="Branch_Office_Gray_s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0" y="1309"/>
              <a:ext cx="169" cy="285"/>
            </a:xfrm>
            <a:prstGeom prst="rect">
              <a:avLst/>
            </a:prstGeom>
            <a:noFill/>
          </p:spPr>
        </p:pic>
        <p:pic>
          <p:nvPicPr>
            <p:cNvPr id="81970" name="Picture 50" descr="Branch_Office_Gray_s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3" y="1309"/>
              <a:ext cx="169" cy="285"/>
            </a:xfrm>
            <a:prstGeom prst="rect">
              <a:avLst/>
            </a:prstGeom>
            <a:noFill/>
          </p:spPr>
        </p:pic>
      </p:grpSp>
      <p:grpSp>
        <p:nvGrpSpPr>
          <p:cNvPr id="81975" name="Group 55"/>
          <p:cNvGrpSpPr>
            <a:grpSpLocks/>
          </p:cNvGrpSpPr>
          <p:nvPr/>
        </p:nvGrpSpPr>
        <p:grpSpPr bwMode="auto">
          <a:xfrm>
            <a:off x="2346325" y="5227640"/>
            <a:ext cx="628650" cy="631825"/>
            <a:chOff x="2143" y="1196"/>
            <a:chExt cx="396" cy="398"/>
          </a:xfrm>
        </p:grpSpPr>
        <p:pic>
          <p:nvPicPr>
            <p:cNvPr id="81976" name="Picture 56" descr="Branch_Office_Gray_s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35" y="1196"/>
              <a:ext cx="169" cy="285"/>
            </a:xfrm>
            <a:prstGeom prst="rect">
              <a:avLst/>
            </a:prstGeom>
            <a:noFill/>
          </p:spPr>
        </p:pic>
        <p:pic>
          <p:nvPicPr>
            <p:cNvPr id="81977" name="Picture 57" descr="Branch_Office_Gray_s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0" y="1309"/>
              <a:ext cx="169" cy="285"/>
            </a:xfrm>
            <a:prstGeom prst="rect">
              <a:avLst/>
            </a:prstGeom>
            <a:noFill/>
          </p:spPr>
        </p:pic>
        <p:pic>
          <p:nvPicPr>
            <p:cNvPr id="81978" name="Picture 58" descr="Branch_Office_Gray_s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3" y="1309"/>
              <a:ext cx="169" cy="285"/>
            </a:xfrm>
            <a:prstGeom prst="rect">
              <a:avLst/>
            </a:prstGeom>
            <a:noFill/>
          </p:spPr>
        </p:pic>
      </p:grpSp>
      <p:grpSp>
        <p:nvGrpSpPr>
          <p:cNvPr id="81983" name="Group 63"/>
          <p:cNvGrpSpPr>
            <a:grpSpLocks/>
          </p:cNvGrpSpPr>
          <p:nvPr/>
        </p:nvGrpSpPr>
        <p:grpSpPr bwMode="auto">
          <a:xfrm>
            <a:off x="4122738" y="3155951"/>
            <a:ext cx="628650" cy="631825"/>
            <a:chOff x="2143" y="1196"/>
            <a:chExt cx="396" cy="398"/>
          </a:xfrm>
        </p:grpSpPr>
        <p:pic>
          <p:nvPicPr>
            <p:cNvPr id="81984" name="Picture 64" descr="Branch_Office_Gray_s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35" y="1196"/>
              <a:ext cx="169" cy="285"/>
            </a:xfrm>
            <a:prstGeom prst="rect">
              <a:avLst/>
            </a:prstGeom>
            <a:noFill/>
          </p:spPr>
        </p:pic>
        <p:pic>
          <p:nvPicPr>
            <p:cNvPr id="81985" name="Picture 65" descr="Branch_Office_Gray_s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0" y="1309"/>
              <a:ext cx="169" cy="285"/>
            </a:xfrm>
            <a:prstGeom prst="rect">
              <a:avLst/>
            </a:prstGeom>
            <a:noFill/>
          </p:spPr>
        </p:pic>
        <p:pic>
          <p:nvPicPr>
            <p:cNvPr id="81986" name="Picture 66" descr="Branch_Office_Gray_s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3" y="1309"/>
              <a:ext cx="169" cy="285"/>
            </a:xfrm>
            <a:prstGeom prst="rect">
              <a:avLst/>
            </a:prstGeom>
            <a:noFill/>
          </p:spPr>
        </p:pic>
      </p:grpSp>
      <p:grpSp>
        <p:nvGrpSpPr>
          <p:cNvPr id="81991" name="Group 71"/>
          <p:cNvGrpSpPr>
            <a:grpSpLocks/>
          </p:cNvGrpSpPr>
          <p:nvPr/>
        </p:nvGrpSpPr>
        <p:grpSpPr bwMode="auto">
          <a:xfrm>
            <a:off x="7543800" y="3155951"/>
            <a:ext cx="628650" cy="631825"/>
            <a:chOff x="2143" y="1196"/>
            <a:chExt cx="396" cy="398"/>
          </a:xfrm>
        </p:grpSpPr>
        <p:pic>
          <p:nvPicPr>
            <p:cNvPr id="81992" name="Picture 72" descr="Branch_Office_Gray_s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35" y="1196"/>
              <a:ext cx="169" cy="285"/>
            </a:xfrm>
            <a:prstGeom prst="rect">
              <a:avLst/>
            </a:prstGeom>
            <a:noFill/>
          </p:spPr>
        </p:pic>
        <p:pic>
          <p:nvPicPr>
            <p:cNvPr id="81993" name="Picture 73" descr="Branch_Office_Gray_s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0" y="1309"/>
              <a:ext cx="169" cy="285"/>
            </a:xfrm>
            <a:prstGeom prst="rect">
              <a:avLst/>
            </a:prstGeom>
            <a:noFill/>
          </p:spPr>
        </p:pic>
        <p:pic>
          <p:nvPicPr>
            <p:cNvPr id="81994" name="Picture 74" descr="Branch_Office_Gray_s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3" y="1309"/>
              <a:ext cx="169" cy="285"/>
            </a:xfrm>
            <a:prstGeom prst="rect">
              <a:avLst/>
            </a:prstGeom>
            <a:noFill/>
          </p:spPr>
        </p:pic>
      </p:grpSp>
      <p:grpSp>
        <p:nvGrpSpPr>
          <p:cNvPr id="82009" name="Group 89"/>
          <p:cNvGrpSpPr>
            <a:grpSpLocks/>
          </p:cNvGrpSpPr>
          <p:nvPr/>
        </p:nvGrpSpPr>
        <p:grpSpPr bwMode="auto">
          <a:xfrm>
            <a:off x="2346325" y="1446214"/>
            <a:ext cx="628650" cy="631825"/>
            <a:chOff x="2143" y="1196"/>
            <a:chExt cx="396" cy="398"/>
          </a:xfrm>
        </p:grpSpPr>
        <p:pic>
          <p:nvPicPr>
            <p:cNvPr id="82010" name="Picture 90" descr="Branch_Office_Gray_s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35" y="1196"/>
              <a:ext cx="169" cy="285"/>
            </a:xfrm>
            <a:prstGeom prst="rect">
              <a:avLst/>
            </a:prstGeom>
            <a:noFill/>
          </p:spPr>
        </p:pic>
        <p:pic>
          <p:nvPicPr>
            <p:cNvPr id="82011" name="Picture 91" descr="Branch_Office_Gray_s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0" y="1309"/>
              <a:ext cx="169" cy="285"/>
            </a:xfrm>
            <a:prstGeom prst="rect">
              <a:avLst/>
            </a:prstGeom>
            <a:noFill/>
          </p:spPr>
        </p:pic>
        <p:pic>
          <p:nvPicPr>
            <p:cNvPr id="82012" name="Picture 92" descr="Branch_Office_Gray_s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3" y="1309"/>
              <a:ext cx="169" cy="285"/>
            </a:xfrm>
            <a:prstGeom prst="rect">
              <a:avLst/>
            </a:prstGeom>
            <a:noFill/>
          </p:spPr>
        </p:pic>
      </p:grpSp>
      <p:grpSp>
        <p:nvGrpSpPr>
          <p:cNvPr id="82023" name="Group 103"/>
          <p:cNvGrpSpPr>
            <a:grpSpLocks/>
          </p:cNvGrpSpPr>
          <p:nvPr/>
        </p:nvGrpSpPr>
        <p:grpSpPr bwMode="auto">
          <a:xfrm>
            <a:off x="6013450" y="3154365"/>
            <a:ext cx="628650" cy="631825"/>
            <a:chOff x="2143" y="1196"/>
            <a:chExt cx="396" cy="398"/>
          </a:xfrm>
        </p:grpSpPr>
        <p:pic>
          <p:nvPicPr>
            <p:cNvPr id="82024" name="Picture 104" descr="Branch_Office_Gray_s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35" y="1196"/>
              <a:ext cx="169" cy="285"/>
            </a:xfrm>
            <a:prstGeom prst="rect">
              <a:avLst/>
            </a:prstGeom>
            <a:noFill/>
          </p:spPr>
        </p:pic>
        <p:pic>
          <p:nvPicPr>
            <p:cNvPr id="82025" name="Picture 105" descr="Branch_Office_Gray_s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0" y="1309"/>
              <a:ext cx="169" cy="285"/>
            </a:xfrm>
            <a:prstGeom prst="rect">
              <a:avLst/>
            </a:prstGeom>
            <a:noFill/>
          </p:spPr>
        </p:pic>
        <p:pic>
          <p:nvPicPr>
            <p:cNvPr id="82026" name="Picture 106" descr="Branch_Office_Gray_s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3" y="1309"/>
              <a:ext cx="169" cy="285"/>
            </a:xfrm>
            <a:prstGeom prst="rect">
              <a:avLst/>
            </a:prstGeom>
            <a:noFill/>
          </p:spPr>
        </p:pic>
      </p:grpSp>
      <p:grpSp>
        <p:nvGrpSpPr>
          <p:cNvPr id="82027" name="Group 107"/>
          <p:cNvGrpSpPr>
            <a:grpSpLocks/>
          </p:cNvGrpSpPr>
          <p:nvPr/>
        </p:nvGrpSpPr>
        <p:grpSpPr bwMode="auto">
          <a:xfrm>
            <a:off x="6015038" y="5226052"/>
            <a:ext cx="628650" cy="631825"/>
            <a:chOff x="2143" y="1196"/>
            <a:chExt cx="396" cy="398"/>
          </a:xfrm>
        </p:grpSpPr>
        <p:pic>
          <p:nvPicPr>
            <p:cNvPr id="82028" name="Picture 108" descr="Branch_Office_Gray_s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35" y="1196"/>
              <a:ext cx="169" cy="285"/>
            </a:xfrm>
            <a:prstGeom prst="rect">
              <a:avLst/>
            </a:prstGeom>
            <a:noFill/>
          </p:spPr>
        </p:pic>
        <p:pic>
          <p:nvPicPr>
            <p:cNvPr id="82029" name="Picture 109" descr="Branch_Office_Gray_s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0" y="1309"/>
              <a:ext cx="169" cy="285"/>
            </a:xfrm>
            <a:prstGeom prst="rect">
              <a:avLst/>
            </a:prstGeom>
            <a:noFill/>
          </p:spPr>
        </p:pic>
        <p:pic>
          <p:nvPicPr>
            <p:cNvPr id="82030" name="Picture 110" descr="Branch_Office_Gray_s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3" y="1309"/>
              <a:ext cx="169" cy="285"/>
            </a:xfrm>
            <a:prstGeom prst="rect">
              <a:avLst/>
            </a:prstGeom>
            <a:noFill/>
          </p:spPr>
        </p:pic>
      </p:grpSp>
      <p:grpSp>
        <p:nvGrpSpPr>
          <p:cNvPr id="82031" name="Group 111"/>
          <p:cNvGrpSpPr>
            <a:grpSpLocks/>
          </p:cNvGrpSpPr>
          <p:nvPr/>
        </p:nvGrpSpPr>
        <p:grpSpPr bwMode="auto">
          <a:xfrm>
            <a:off x="6015038" y="1444626"/>
            <a:ext cx="628650" cy="631825"/>
            <a:chOff x="2143" y="1196"/>
            <a:chExt cx="396" cy="398"/>
          </a:xfrm>
        </p:grpSpPr>
        <p:pic>
          <p:nvPicPr>
            <p:cNvPr id="82032" name="Picture 112" descr="Branch_Office_Gray_s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35" y="1196"/>
              <a:ext cx="169" cy="285"/>
            </a:xfrm>
            <a:prstGeom prst="rect">
              <a:avLst/>
            </a:prstGeom>
            <a:noFill/>
          </p:spPr>
        </p:pic>
        <p:pic>
          <p:nvPicPr>
            <p:cNvPr id="82033" name="Picture 113" descr="Branch_Office_Gray_s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0" y="1309"/>
              <a:ext cx="169" cy="285"/>
            </a:xfrm>
            <a:prstGeom prst="rect">
              <a:avLst/>
            </a:prstGeom>
            <a:noFill/>
          </p:spPr>
        </p:pic>
        <p:pic>
          <p:nvPicPr>
            <p:cNvPr id="82034" name="Picture 114" descr="Branch_Office_Gray_s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3" y="1309"/>
              <a:ext cx="169" cy="285"/>
            </a:xfrm>
            <a:prstGeom prst="rect">
              <a:avLst/>
            </a:prstGeom>
            <a:noFill/>
          </p:spPr>
        </p:pic>
      </p:grpSp>
      <p:grpSp>
        <p:nvGrpSpPr>
          <p:cNvPr id="82005" name="Group 85"/>
          <p:cNvGrpSpPr>
            <a:grpSpLocks/>
          </p:cNvGrpSpPr>
          <p:nvPr/>
        </p:nvGrpSpPr>
        <p:grpSpPr bwMode="auto">
          <a:xfrm>
            <a:off x="2344738" y="3155951"/>
            <a:ext cx="628650" cy="631825"/>
            <a:chOff x="2143" y="1196"/>
            <a:chExt cx="396" cy="398"/>
          </a:xfrm>
        </p:grpSpPr>
        <p:pic>
          <p:nvPicPr>
            <p:cNvPr id="82006" name="Picture 86" descr="Branch_Office_Gray_s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35" y="1196"/>
              <a:ext cx="169" cy="285"/>
            </a:xfrm>
            <a:prstGeom prst="rect">
              <a:avLst/>
            </a:prstGeom>
            <a:noFill/>
          </p:spPr>
        </p:pic>
        <p:pic>
          <p:nvPicPr>
            <p:cNvPr id="82007" name="Picture 87" descr="Branch_Office_Gray_s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0" y="1309"/>
              <a:ext cx="169" cy="285"/>
            </a:xfrm>
            <a:prstGeom prst="rect">
              <a:avLst/>
            </a:prstGeom>
            <a:noFill/>
          </p:spPr>
        </p:pic>
        <p:pic>
          <p:nvPicPr>
            <p:cNvPr id="82008" name="Picture 88" descr="Branch_Office_Gray_s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3" y="1309"/>
              <a:ext cx="169" cy="285"/>
            </a:xfrm>
            <a:prstGeom prst="rect">
              <a:avLst/>
            </a:prstGeom>
            <a:noFill/>
          </p:spPr>
        </p:pic>
      </p:grpSp>
      <p:grpSp>
        <p:nvGrpSpPr>
          <p:cNvPr id="81932" name="Group 12"/>
          <p:cNvGrpSpPr>
            <a:grpSpLocks/>
          </p:cNvGrpSpPr>
          <p:nvPr/>
        </p:nvGrpSpPr>
        <p:grpSpPr bwMode="auto">
          <a:xfrm>
            <a:off x="2052638" y="3049588"/>
            <a:ext cx="1530350" cy="304800"/>
            <a:chOff x="1429" y="1766"/>
            <a:chExt cx="538" cy="138"/>
          </a:xfrm>
        </p:grpSpPr>
        <p:pic>
          <p:nvPicPr>
            <p:cNvPr id="81933" name="Picture 13" descr="OTU 8000 face- 003"/>
            <p:cNvPicPr>
              <a:picLocks noChangeAspect="1" noChangeArrowheads="1"/>
            </p:cNvPicPr>
            <p:nvPr/>
          </p:nvPicPr>
          <p:blipFill>
            <a:blip r:embed="rId4" cstate="print"/>
            <a:srcRect l="1024" r="1706" b="8150"/>
            <a:stretch>
              <a:fillRect/>
            </a:stretch>
          </p:blipFill>
          <p:spPr bwMode="auto">
            <a:xfrm>
              <a:off x="1429" y="1766"/>
              <a:ext cx="538" cy="138"/>
            </a:xfrm>
            <a:prstGeom prst="rect">
              <a:avLst/>
            </a:prstGeom>
            <a:noFill/>
          </p:spPr>
        </p:pic>
        <p:sp>
          <p:nvSpPr>
            <p:cNvPr id="81934" name="AutoShape 14"/>
            <p:cNvSpPr>
              <a:spLocks noChangeArrowheads="1"/>
            </p:cNvSpPr>
            <p:nvPr/>
          </p:nvSpPr>
          <p:spPr bwMode="auto">
            <a:xfrm>
              <a:off x="1775" y="1855"/>
              <a:ext cx="126" cy="42"/>
            </a:xfrm>
            <a:prstGeom prst="roundRect">
              <a:avLst>
                <a:gd name="adj" fmla="val 16667"/>
              </a:avLst>
            </a:prstGeom>
            <a:solidFill>
              <a:srgbClr val="3D3D3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82013" name="Group 93"/>
          <p:cNvGrpSpPr>
            <a:grpSpLocks/>
          </p:cNvGrpSpPr>
          <p:nvPr/>
        </p:nvGrpSpPr>
        <p:grpSpPr bwMode="auto">
          <a:xfrm>
            <a:off x="5562600" y="3049588"/>
            <a:ext cx="1530350" cy="304800"/>
            <a:chOff x="1429" y="1766"/>
            <a:chExt cx="538" cy="138"/>
          </a:xfrm>
        </p:grpSpPr>
        <p:pic>
          <p:nvPicPr>
            <p:cNvPr id="82014" name="Picture 94" descr="OTU 8000 face- 003"/>
            <p:cNvPicPr>
              <a:picLocks noChangeAspect="1" noChangeArrowheads="1"/>
            </p:cNvPicPr>
            <p:nvPr/>
          </p:nvPicPr>
          <p:blipFill>
            <a:blip r:embed="rId4" cstate="print"/>
            <a:srcRect l="1024" r="1706" b="8150"/>
            <a:stretch>
              <a:fillRect/>
            </a:stretch>
          </p:blipFill>
          <p:spPr bwMode="auto">
            <a:xfrm>
              <a:off x="1429" y="1766"/>
              <a:ext cx="538" cy="138"/>
            </a:xfrm>
            <a:prstGeom prst="rect">
              <a:avLst/>
            </a:prstGeom>
            <a:noFill/>
          </p:spPr>
        </p:pic>
        <p:sp>
          <p:nvSpPr>
            <p:cNvPr id="82015" name="AutoShape 95"/>
            <p:cNvSpPr>
              <a:spLocks noChangeArrowheads="1"/>
            </p:cNvSpPr>
            <p:nvPr/>
          </p:nvSpPr>
          <p:spPr bwMode="auto">
            <a:xfrm>
              <a:off x="1775" y="1855"/>
              <a:ext cx="126" cy="42"/>
            </a:xfrm>
            <a:prstGeom prst="roundRect">
              <a:avLst>
                <a:gd name="adj" fmla="val 16667"/>
              </a:avLst>
            </a:prstGeom>
            <a:solidFill>
              <a:srgbClr val="3D3D3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682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1204 L 0.14271 -0.01204 L 0.02535 -0.01204 L -0.01041 0.03195 L -0.00937 0.27639 L -0.01041 0.03195 L -0.03298 -0.01389 L -0.17396 -0.01481 L -0.03368 -0.01389 L -0.02916 -0.00555 L -0.00937 -0.04444 L -0.00729 -0.23055 L -0.00937 -0.02361 " pathEditMode="relative" rAng="0" ptsTypes="AAAAAAAAAAAAA">
                                      <p:cBhvr>
                                        <p:cTn id="11" dur="5000" fill="hold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35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937 0.02361 L 0.03958 -0.01713 L 0.14861 -0.01621 L 0.0375 -0.01713 L 0.01388 0.03842 L 0.01388 0.24953 L 0.0125 0.03842 L -0.01181 -0.00139 L -0.01528 -0.01343 L -0.01754 -0.01574 L -0.16875 -0.01574 L -0.01719 -0.01551 L 0.0125 -0.02454 L 0.0125 -0.2301 L 0.00833 -0.00417 " pathEditMode="relative" rAng="0" ptsTypes="AAAAAAAAAAAAAAA">
                                      <p:cBhvr>
                                        <p:cTn id="13" dur="5000" fill="hold"/>
                                        <p:tgtEl>
                                          <p:spTgt spid="819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" y="-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0" grpId="0" animBg="1"/>
      <p:bldP spid="81940" grpId="1" animBg="1"/>
      <p:bldP spid="81961" grpId="0" animBg="1"/>
      <p:bldP spid="8196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57808"/>
          </a:xfrm>
        </p:spPr>
        <p:txBody>
          <a:bodyPr>
            <a:normAutofit fontScale="90000"/>
          </a:bodyPr>
          <a:lstStyle/>
          <a:p>
            <a:r>
              <a:rPr lang="sr-Latn-ME" dirty="0" smtClean="0"/>
              <a:t>Način detekcije problema na vlaknu</a:t>
            </a: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>
            <a:normAutofit fontScale="85000" lnSpcReduction="10000"/>
          </a:bodyPr>
          <a:lstStyle/>
          <a:p>
            <a:r>
              <a:rPr lang="sr-Latn-ME" dirty="0" smtClean="0"/>
              <a:t>Režim detekcije problema</a:t>
            </a:r>
          </a:p>
          <a:p>
            <a:pPr lvl="1"/>
            <a:r>
              <a:rPr lang="sr-Latn-RS" dirty="0" smtClean="0"/>
              <a:t>Za svako nadzirano vlakno kreira se šema sa podacima i sprema u bazu podataka, zajedno sa rezultatima obavljenog referentnog mjerenja. Markeri koji su detektovani na referentnom OTDR-u trace (</a:t>
            </a:r>
            <a:r>
              <a:rPr lang="sr-Latn-RS" b="1" i="1" dirty="0" smtClean="0"/>
              <a:t>Reference traces</a:t>
            </a:r>
            <a:r>
              <a:rPr lang="sr-Latn-RS" dirty="0" smtClean="0"/>
              <a:t>) predstavljaju događaje (konektore, splajsove,…). </a:t>
            </a:r>
          </a:p>
          <a:p>
            <a:pPr lvl="1"/>
            <a:r>
              <a:rPr lang="sr-Latn-RS" dirty="0" smtClean="0"/>
              <a:t>Nadzor se obavlja 24 h dnevno, 365 dana u godini, prema cikličnom rasporedu i po jednom vlaknu iz svakog kabla. </a:t>
            </a:r>
          </a:p>
          <a:p>
            <a:pPr lvl="1"/>
            <a:r>
              <a:rPr lang="sr-Latn-RS" dirty="0" smtClean="0"/>
              <a:t>Testiranje za detekciju problema traje 15 s. Ukoliko se problem ne detektuje , prelazi se na testiranje sledećeg vlakna (kabla) i tako redom do poslednjeg vlakna, odnosno završetka ciklusa. Za vrijeme nadzora, svaki put kada se vrši mjerenje (detekcija) kreira se novi OTDR trace (Actual Result).</a:t>
            </a:r>
          </a:p>
          <a:p>
            <a:endParaRPr lang="sr-Latn-ME" dirty="0" smtClean="0"/>
          </a:p>
        </p:txBody>
      </p:sp>
    </p:spTree>
    <p:extLst>
      <p:ext uri="{BB962C8B-B14F-4D97-AF65-F5344CB8AC3E}">
        <p14:creationId xmlns:p14="http://schemas.microsoft.com/office/powerpoint/2010/main" val="141074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4400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980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01824"/>
          </a:xfrm>
        </p:spPr>
        <p:txBody>
          <a:bodyPr>
            <a:noAutofit/>
          </a:bodyPr>
          <a:lstStyle/>
          <a:p>
            <a:pPr marL="365760" lvl="0" indent="-256032">
              <a:spcBef>
                <a:spcPts val="300"/>
              </a:spcBef>
            </a:pPr>
            <a:r>
              <a:rPr lang="sr-Latn-RS" sz="2600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>Režim </a:t>
            </a:r>
            <a:r>
              <a:rPr lang="sr-Latn-RS" sz="2600" dirty="0" err="1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>lokalizacije</a:t>
            </a:r>
            <a:r>
              <a:rPr lang="sr-Latn-RS" sz="2600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> problema</a:t>
            </a:r>
            <a:br>
              <a:rPr lang="sr-Latn-RS" sz="2600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</a:br>
            <a:endParaRPr lang="sr-Latn-R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/>
          </a:bodyPr>
          <a:lstStyle/>
          <a:p>
            <a:pPr lvl="1"/>
            <a:r>
              <a:rPr lang="sr-Latn-ME" dirty="0" smtClean="0"/>
              <a:t>Na mjestima označenim markerima, izmjereni nivoi se porede sa referentnim mjerenjem. Ukoliko je razlika iznad definisanog praga (</a:t>
            </a:r>
            <a:r>
              <a:rPr lang="sr-Latn-ME" dirty="0" err="1" smtClean="0"/>
              <a:t>threshold</a:t>
            </a:r>
            <a:r>
              <a:rPr lang="sr-Latn-ME" dirty="0" smtClean="0"/>
              <a:t>), automatski se sa mjerenja za detekciju problema prelazi na ponovno mjerenje u režimu za </a:t>
            </a:r>
            <a:r>
              <a:rPr lang="sr-Latn-ME" b="1" dirty="0" smtClean="0"/>
              <a:t>lokalizaciju problema u trajanju od 60 sec.</a:t>
            </a:r>
            <a:r>
              <a:rPr lang="sr-Latn-ME" dirty="0" smtClean="0"/>
              <a:t> </a:t>
            </a:r>
            <a:endParaRPr lang="sr-Latn-ME" dirty="0" smtClean="0"/>
          </a:p>
          <a:p>
            <a:pPr lvl="1"/>
            <a:r>
              <a:rPr lang="sr-Latn-ME" dirty="0" smtClean="0"/>
              <a:t>U </a:t>
            </a:r>
            <a:r>
              <a:rPr lang="sr-Latn-ME" dirty="0" smtClean="0"/>
              <a:t>slučaju potvrđenog odstupanja , generiše se alarm. U alarmu je sadržana informacija o događaju (prekid ili smetnja) i informacija o mjestu prekida, odnosno smetnje.</a:t>
            </a:r>
            <a:endParaRPr lang="sr-Latn-ME" dirty="0"/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139875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Dvije referentne trase</a:t>
            </a: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441680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sr-Latn-ME" sz="2400" dirty="0" smtClean="0"/>
              <a:t>Za svaki kabal/vlakno koje se nadgleda , u sistemu se skladište dvije referentne trase: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sr-Latn-ME" sz="2400" dirty="0" smtClean="0"/>
              <a:t>Jedna za </a:t>
            </a:r>
            <a:r>
              <a:rPr lang="sr-Latn-ME" sz="2400" dirty="0" err="1" smtClean="0"/>
              <a:t>detekciju</a:t>
            </a:r>
            <a:r>
              <a:rPr lang="sr-Latn-ME" sz="2400" dirty="0" smtClean="0"/>
              <a:t> problema (</a:t>
            </a:r>
            <a:r>
              <a:rPr lang="sr-Latn-ME" sz="2400" i="1" u="sng" dirty="0" smtClean="0"/>
              <a:t>sa vremenom testiranja 15 sec i impulsom veće snage</a:t>
            </a:r>
            <a:r>
              <a:rPr lang="sr-Latn-ME" sz="2400" dirty="0" smtClean="0"/>
              <a:t>) i druga za preciznije lociranje problema (</a:t>
            </a:r>
            <a:r>
              <a:rPr lang="sr-Latn-ME" sz="2400" i="1" u="sng" dirty="0" smtClean="0"/>
              <a:t>sa vremenom testiranja 60 sec i impulsom veće rezolucije</a:t>
            </a:r>
            <a:r>
              <a:rPr lang="sr-Latn-ME" sz="2400" dirty="0" smtClean="0"/>
              <a:t>). Na ovaj način se postiže kompromis brzine detekcije i precizne lokacije problema na optičkom kablu.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sr-Latn-ME" sz="2400" dirty="0" smtClean="0"/>
              <a:t>U </a:t>
            </a:r>
            <a:r>
              <a:rPr lang="sr-Latn-ME" sz="2400" dirty="0"/>
              <a:t>slučaju prekida kabla , OTU šalje alarm preko Ethernet LAN mreže na server, odnosno GSM modema prethodno definisanom korisniku, u slučaju ispada servera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sr-Latn-ME" dirty="0"/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38726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ME" sz="4800" dirty="0" smtClean="0"/>
              <a:t>SADRŽAJ </a:t>
            </a:r>
            <a:endParaRPr lang="sr-Latn-ME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435280" cy="4536504"/>
          </a:xfrm>
        </p:spPr>
        <p:txBody>
          <a:bodyPr>
            <a:normAutofit fontScale="85000" lnSpcReduction="10000"/>
          </a:bodyPr>
          <a:lstStyle/>
          <a:p>
            <a:pPr marL="749808" indent="-6858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sr-Latn-ME" sz="4700" dirty="0" smtClean="0"/>
              <a:t>Uvod</a:t>
            </a:r>
          </a:p>
          <a:p>
            <a:pPr marL="749808" indent="-6858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sr-Latn-ME" sz="4700" dirty="0" smtClean="0"/>
              <a:t>Struktura ONMS sistema</a:t>
            </a:r>
          </a:p>
          <a:p>
            <a:pPr marL="749808" indent="-6858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sr-Latn-ME" sz="4700" dirty="0" smtClean="0"/>
              <a:t>Metode nadzora optičkih kablova</a:t>
            </a:r>
          </a:p>
          <a:p>
            <a:pPr marL="749808" indent="-6858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sr-Latn-ME" sz="4700" dirty="0" smtClean="0"/>
              <a:t>Dizajn CGES mreže</a:t>
            </a:r>
          </a:p>
          <a:p>
            <a:pPr marL="749808" indent="-6858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sr-Latn-ME" sz="4700" dirty="0" smtClean="0"/>
              <a:t>Zaključak</a:t>
            </a:r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98969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new RT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2293938"/>
            <a:ext cx="2663825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7188" name="Rectangle 4"/>
          <p:cNvSpPr>
            <a:spLocks noChangeArrowheads="1"/>
          </p:cNvSpPr>
          <p:nvPr/>
        </p:nvSpPr>
        <p:spPr bwMode="auto">
          <a:xfrm>
            <a:off x="5508625" y="3429000"/>
            <a:ext cx="188595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GB" sz="1800" dirty="0" err="1">
                <a:solidFill>
                  <a:schemeClr val="accent2"/>
                </a:solidFill>
              </a:rPr>
              <a:t>Referen</a:t>
            </a:r>
            <a:r>
              <a:rPr lang="sr-Latn-CS" sz="1800" dirty="0">
                <a:solidFill>
                  <a:schemeClr val="accent2"/>
                </a:solidFill>
              </a:rPr>
              <a:t>tne trase</a:t>
            </a:r>
            <a:endParaRPr lang="de-DE" sz="1800" dirty="0">
              <a:solidFill>
                <a:schemeClr val="accent2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573713" y="3744913"/>
            <a:ext cx="2024062" cy="1009650"/>
            <a:chOff x="3279" y="2322"/>
            <a:chExt cx="1275" cy="636"/>
          </a:xfrm>
        </p:grpSpPr>
        <p:pic>
          <p:nvPicPr>
            <p:cNvPr id="66608" name="Picture 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59" t="19989" r="19699" b="23219"/>
            <a:stretch>
              <a:fillRect/>
            </a:stretch>
          </p:blipFill>
          <p:spPr bwMode="auto">
            <a:xfrm>
              <a:off x="3279" y="2384"/>
              <a:ext cx="1102" cy="5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609" name="Rectangle 7"/>
            <p:cNvSpPr>
              <a:spLocks noChangeArrowheads="1"/>
            </p:cNvSpPr>
            <p:nvPr/>
          </p:nvSpPr>
          <p:spPr bwMode="auto">
            <a:xfrm>
              <a:off x="4385" y="2322"/>
              <a:ext cx="16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35000"/>
                </a:spcBef>
              </a:pPr>
              <a:r>
                <a:rPr lang="de-DE" sz="1200" i="1">
                  <a:solidFill>
                    <a:schemeClr val="accent2"/>
                  </a:solidFill>
                </a:rPr>
                <a:t>1</a:t>
              </a:r>
            </a:p>
          </p:txBody>
        </p:sp>
      </p:grpSp>
      <p:pic>
        <p:nvPicPr>
          <p:cNvPr id="1757192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9" t="19989" r="19699" b="23219"/>
          <a:stretch>
            <a:fillRect/>
          </a:stretch>
        </p:blipFill>
        <p:spPr bwMode="auto">
          <a:xfrm>
            <a:off x="3254375" y="2284413"/>
            <a:ext cx="1503363" cy="1023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7193" name="Rectangle 9"/>
          <p:cNvSpPr>
            <a:spLocks noChangeArrowheads="1"/>
          </p:cNvSpPr>
          <p:nvPr/>
        </p:nvSpPr>
        <p:spPr bwMode="auto">
          <a:xfrm>
            <a:off x="3249613" y="1857375"/>
            <a:ext cx="1763712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sr-Latn-CS" sz="1800">
                <a:solidFill>
                  <a:schemeClr val="accent2"/>
                </a:solidFill>
              </a:rPr>
              <a:t>Aktuelno stanje</a:t>
            </a:r>
            <a:endParaRPr lang="de-DE" sz="1800">
              <a:solidFill>
                <a:schemeClr val="accent2"/>
              </a:solidFill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209675" y="2293938"/>
            <a:ext cx="1474788" cy="952500"/>
            <a:chOff x="1166" y="1584"/>
            <a:chExt cx="929" cy="600"/>
          </a:xfrm>
        </p:grpSpPr>
        <p:sp>
          <p:nvSpPr>
            <p:cNvPr id="66606" name="Oval 12"/>
            <p:cNvSpPr>
              <a:spLocks noChangeArrowheads="1"/>
            </p:cNvSpPr>
            <p:nvPr/>
          </p:nvSpPr>
          <p:spPr bwMode="auto">
            <a:xfrm>
              <a:off x="1166" y="1584"/>
              <a:ext cx="929" cy="6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66607" name="Rectangle 13"/>
            <p:cNvSpPr>
              <a:spLocks noChangeArrowheads="1"/>
            </p:cNvSpPr>
            <p:nvPr/>
          </p:nvSpPr>
          <p:spPr bwMode="auto">
            <a:xfrm>
              <a:off x="1261" y="1696"/>
              <a:ext cx="771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sr-Latn-CS" sz="1800" dirty="0">
                  <a:solidFill>
                    <a:schemeClr val="accent2"/>
                  </a:solidFill>
                </a:rPr>
                <a:t>Ima li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sr-Latn-CS" sz="1800" dirty="0">
                  <a:solidFill>
                    <a:schemeClr val="accent2"/>
                  </a:solidFill>
                </a:rPr>
                <a:t>promena</a:t>
              </a:r>
              <a:r>
                <a:rPr lang="en-GB" sz="1800" dirty="0">
                  <a:solidFill>
                    <a:schemeClr val="accent2"/>
                  </a:solidFill>
                </a:rPr>
                <a:t>?</a:t>
              </a:r>
            </a:p>
          </p:txBody>
        </p:sp>
      </p:grpSp>
      <p:sp>
        <p:nvSpPr>
          <p:cNvPr id="1757198" name="Text Box 14"/>
          <p:cNvSpPr txBox="1">
            <a:spLocks noChangeArrowheads="1"/>
          </p:cNvSpPr>
          <p:nvPr/>
        </p:nvSpPr>
        <p:spPr bwMode="auto">
          <a:xfrm>
            <a:off x="692150" y="1292225"/>
            <a:ext cx="2882900" cy="439738"/>
          </a:xfrm>
          <a:prstGeom prst="rect">
            <a:avLst/>
          </a:prstGeom>
          <a:solidFill>
            <a:srgbClr val="FE3F3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200" dirty="0">
                <a:solidFill>
                  <a:schemeClr val="tx2"/>
                </a:solidFill>
              </a:rPr>
              <a:t>Problem </a:t>
            </a:r>
            <a:r>
              <a:rPr lang="sr-Latn-CS" sz="2200" dirty="0">
                <a:solidFill>
                  <a:schemeClr val="tx2"/>
                </a:solidFill>
              </a:rPr>
              <a:t>pronađen</a:t>
            </a:r>
            <a:r>
              <a:rPr lang="en-US" sz="2200" dirty="0">
                <a:solidFill>
                  <a:schemeClr val="tx2"/>
                </a:solidFill>
              </a:rPr>
              <a:t>!</a:t>
            </a:r>
          </a:p>
        </p:txBody>
      </p:sp>
      <p:sp>
        <p:nvSpPr>
          <p:cNvPr id="66570" name="Rectangle 15"/>
          <p:cNvSpPr>
            <a:spLocks noGrp="1" noChangeArrowheads="1"/>
          </p:cNvSpPr>
          <p:nvPr>
            <p:ph type="title"/>
          </p:nvPr>
        </p:nvSpPr>
        <p:spPr>
          <a:xfrm>
            <a:off x="618" y="525810"/>
            <a:ext cx="9144000" cy="742950"/>
          </a:xfrm>
        </p:spPr>
        <p:txBody>
          <a:bodyPr>
            <a:normAutofit/>
          </a:bodyPr>
          <a:lstStyle/>
          <a:p>
            <a:r>
              <a:rPr lang="en-US" dirty="0"/>
              <a:t>Permanent</a:t>
            </a:r>
            <a:r>
              <a:rPr lang="sr-Latn-CS" dirty="0"/>
              <a:t>ni</a:t>
            </a:r>
            <a:r>
              <a:rPr lang="en-US" dirty="0"/>
              <a:t> OTDR monitoring</a:t>
            </a:r>
          </a:p>
        </p:txBody>
      </p:sp>
      <p:sp>
        <p:nvSpPr>
          <p:cNvPr id="66571" name="Text Box 16"/>
          <p:cNvSpPr txBox="1">
            <a:spLocks noChangeArrowheads="1"/>
          </p:cNvSpPr>
          <p:nvPr/>
        </p:nvSpPr>
        <p:spPr bwMode="auto">
          <a:xfrm>
            <a:off x="5467350" y="1668463"/>
            <a:ext cx="2095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sr-Latn-CS" sz="1800">
                <a:solidFill>
                  <a:schemeClr val="tx2"/>
                </a:solidFill>
              </a:rPr>
              <a:t>Vlakno pod</a:t>
            </a:r>
            <a:r>
              <a:rPr lang="en-US" sz="1800">
                <a:solidFill>
                  <a:schemeClr val="tx2"/>
                </a:solidFill>
              </a:rPr>
              <a:t> </a:t>
            </a:r>
            <a:r>
              <a:rPr lang="sr-Latn-CS" sz="1800">
                <a:solidFill>
                  <a:schemeClr val="tx2"/>
                </a:solidFill>
              </a:rPr>
              <a:t>t</a:t>
            </a:r>
            <a:r>
              <a:rPr lang="en-US" sz="1800">
                <a:solidFill>
                  <a:schemeClr val="tx2"/>
                </a:solidFill>
              </a:rPr>
              <a:t>est</a:t>
            </a:r>
            <a:r>
              <a:rPr lang="sr-Latn-CS" sz="1800">
                <a:solidFill>
                  <a:schemeClr val="tx2"/>
                </a:solidFill>
              </a:rPr>
              <a:t>om</a:t>
            </a:r>
            <a:endParaRPr lang="en-US" sz="1800">
              <a:solidFill>
                <a:schemeClr val="tx2"/>
              </a:solidFill>
            </a:endParaRP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454650" y="1884363"/>
            <a:ext cx="312738" cy="885825"/>
            <a:chOff x="3540" y="1318"/>
            <a:chExt cx="197" cy="558"/>
          </a:xfrm>
        </p:grpSpPr>
        <p:sp>
          <p:nvSpPr>
            <p:cNvPr id="66604" name="Line 18"/>
            <p:cNvSpPr>
              <a:spLocks noChangeShapeType="1"/>
            </p:cNvSpPr>
            <p:nvPr/>
          </p:nvSpPr>
          <p:spPr bwMode="auto">
            <a:xfrm>
              <a:off x="3650" y="1552"/>
              <a:ext cx="0" cy="324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66605" name="Text Box 19"/>
            <p:cNvSpPr txBox="1">
              <a:spLocks noChangeArrowheads="1"/>
            </p:cNvSpPr>
            <p:nvPr/>
          </p:nvSpPr>
          <p:spPr bwMode="auto">
            <a:xfrm>
              <a:off x="3540" y="1318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800">
                  <a:solidFill>
                    <a:schemeClr val="tx2"/>
                  </a:solidFill>
                </a:rPr>
                <a:t>1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5632450" y="1884363"/>
            <a:ext cx="312738" cy="885825"/>
            <a:chOff x="3660" y="1318"/>
            <a:chExt cx="197" cy="558"/>
          </a:xfrm>
        </p:grpSpPr>
        <p:sp>
          <p:nvSpPr>
            <p:cNvPr id="66602" name="Line 21"/>
            <p:cNvSpPr>
              <a:spLocks noChangeShapeType="1"/>
            </p:cNvSpPr>
            <p:nvPr/>
          </p:nvSpPr>
          <p:spPr bwMode="auto">
            <a:xfrm>
              <a:off x="3755" y="1552"/>
              <a:ext cx="0" cy="324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66603" name="Text Box 22"/>
            <p:cNvSpPr txBox="1">
              <a:spLocks noChangeArrowheads="1"/>
            </p:cNvSpPr>
            <p:nvPr/>
          </p:nvSpPr>
          <p:spPr bwMode="auto">
            <a:xfrm>
              <a:off x="3660" y="1318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800">
                  <a:solidFill>
                    <a:schemeClr val="tx2"/>
                  </a:solidFill>
                </a:rPr>
                <a:t>2</a:t>
              </a: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5810250" y="1884363"/>
            <a:ext cx="312738" cy="885825"/>
            <a:chOff x="3764" y="1318"/>
            <a:chExt cx="197" cy="558"/>
          </a:xfrm>
        </p:grpSpPr>
        <p:sp>
          <p:nvSpPr>
            <p:cNvPr id="66600" name="Line 24"/>
            <p:cNvSpPr>
              <a:spLocks noChangeShapeType="1"/>
            </p:cNvSpPr>
            <p:nvPr/>
          </p:nvSpPr>
          <p:spPr bwMode="auto">
            <a:xfrm>
              <a:off x="3861" y="1552"/>
              <a:ext cx="0" cy="324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66601" name="Text Box 25"/>
            <p:cNvSpPr txBox="1">
              <a:spLocks noChangeArrowheads="1"/>
            </p:cNvSpPr>
            <p:nvPr/>
          </p:nvSpPr>
          <p:spPr bwMode="auto">
            <a:xfrm>
              <a:off x="3764" y="1318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fr-FR" sz="1800">
                  <a:solidFill>
                    <a:schemeClr val="tx2"/>
                  </a:solidFill>
                </a:rPr>
                <a:t>3</a:t>
              </a:r>
              <a:endParaRPr lang="en-US" sz="1800">
                <a:solidFill>
                  <a:schemeClr val="tx2"/>
                </a:solidFill>
              </a:endParaRPr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5962650" y="1871663"/>
            <a:ext cx="312738" cy="898525"/>
            <a:chOff x="3860" y="1310"/>
            <a:chExt cx="197" cy="566"/>
          </a:xfrm>
        </p:grpSpPr>
        <p:sp>
          <p:nvSpPr>
            <p:cNvPr id="66598" name="Line 27"/>
            <p:cNvSpPr>
              <a:spLocks noChangeShapeType="1"/>
            </p:cNvSpPr>
            <p:nvPr/>
          </p:nvSpPr>
          <p:spPr bwMode="auto">
            <a:xfrm>
              <a:off x="3966" y="1552"/>
              <a:ext cx="0" cy="324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66599" name="Text Box 28"/>
            <p:cNvSpPr txBox="1">
              <a:spLocks noChangeArrowheads="1"/>
            </p:cNvSpPr>
            <p:nvPr/>
          </p:nvSpPr>
          <p:spPr bwMode="auto">
            <a:xfrm>
              <a:off x="3860" y="1310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800">
                  <a:solidFill>
                    <a:schemeClr val="tx2"/>
                  </a:solidFill>
                </a:rPr>
                <a:t>4</a:t>
              </a:r>
            </a:p>
          </p:txBody>
        </p:sp>
      </p:grpSp>
      <p:sp>
        <p:nvSpPr>
          <p:cNvPr id="1757213" name="Text Box 29"/>
          <p:cNvSpPr txBox="1">
            <a:spLocks noChangeArrowheads="1"/>
          </p:cNvSpPr>
          <p:nvPr/>
        </p:nvSpPr>
        <p:spPr bwMode="auto">
          <a:xfrm>
            <a:off x="692150" y="1292225"/>
            <a:ext cx="2590800" cy="439738"/>
          </a:xfrm>
          <a:prstGeom prst="rect">
            <a:avLst/>
          </a:prstGeom>
          <a:solidFill>
            <a:srgbClr val="66FF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200">
                <a:solidFill>
                  <a:schemeClr val="tx2"/>
                </a:solidFill>
              </a:rPr>
              <a:t>N</a:t>
            </a:r>
            <a:r>
              <a:rPr lang="sr-Latn-CS" sz="2200">
                <a:solidFill>
                  <a:schemeClr val="tx2"/>
                </a:solidFill>
              </a:rPr>
              <a:t>ema </a:t>
            </a:r>
            <a:r>
              <a:rPr lang="en-US" sz="2200">
                <a:solidFill>
                  <a:schemeClr val="tx2"/>
                </a:solidFill>
              </a:rPr>
              <a:t>Problem</a:t>
            </a:r>
            <a:r>
              <a:rPr lang="sr-Latn-CS" sz="2200">
                <a:solidFill>
                  <a:schemeClr val="tx2"/>
                </a:solidFill>
              </a:rPr>
              <a:t>a</a:t>
            </a:r>
            <a:r>
              <a:rPr lang="en-US" sz="2200">
                <a:solidFill>
                  <a:schemeClr val="tx2"/>
                </a:solidFill>
              </a:rPr>
              <a:t> </a:t>
            </a:r>
          </a:p>
        </p:txBody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5738813" y="4008438"/>
            <a:ext cx="1998662" cy="911225"/>
            <a:chOff x="3479" y="2504"/>
            <a:chExt cx="1259" cy="574"/>
          </a:xfrm>
        </p:grpSpPr>
        <p:pic>
          <p:nvPicPr>
            <p:cNvPr id="66596" name="Picture 3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59" t="19989" r="19699" b="23219"/>
            <a:stretch>
              <a:fillRect/>
            </a:stretch>
          </p:blipFill>
          <p:spPr bwMode="auto">
            <a:xfrm>
              <a:off x="3479" y="2504"/>
              <a:ext cx="1102" cy="5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597" name="Rectangle 32"/>
            <p:cNvSpPr>
              <a:spLocks noChangeArrowheads="1"/>
            </p:cNvSpPr>
            <p:nvPr/>
          </p:nvSpPr>
          <p:spPr bwMode="auto">
            <a:xfrm>
              <a:off x="4569" y="2506"/>
              <a:ext cx="16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35000"/>
                </a:spcBef>
              </a:pPr>
              <a:r>
                <a:rPr lang="de-DE" sz="1200" i="1">
                  <a:solidFill>
                    <a:schemeClr val="accent2"/>
                  </a:solidFill>
                </a:rPr>
                <a:t>2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5913438" y="4214813"/>
            <a:ext cx="2001837" cy="914400"/>
            <a:chOff x="3629" y="2610"/>
            <a:chExt cx="1261" cy="576"/>
          </a:xfrm>
        </p:grpSpPr>
        <p:pic>
          <p:nvPicPr>
            <p:cNvPr id="66594" name="Picture 3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59" t="19989" r="19699" b="23219"/>
            <a:stretch>
              <a:fillRect/>
            </a:stretch>
          </p:blipFill>
          <p:spPr bwMode="auto">
            <a:xfrm>
              <a:off x="3629" y="2612"/>
              <a:ext cx="1102" cy="5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595" name="Rectangle 35"/>
            <p:cNvSpPr>
              <a:spLocks noChangeArrowheads="1"/>
            </p:cNvSpPr>
            <p:nvPr/>
          </p:nvSpPr>
          <p:spPr bwMode="auto">
            <a:xfrm>
              <a:off x="4721" y="2610"/>
              <a:ext cx="16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35000"/>
                </a:spcBef>
              </a:pPr>
              <a:r>
                <a:rPr lang="de-DE" sz="1200" i="1">
                  <a:solidFill>
                    <a:schemeClr val="accent2"/>
                  </a:solidFill>
                </a:rPr>
                <a:t>3</a:t>
              </a:r>
            </a:p>
          </p:txBody>
        </p:sp>
      </p:grp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6116638" y="4443413"/>
            <a:ext cx="2001837" cy="914400"/>
            <a:chOff x="3629" y="2610"/>
            <a:chExt cx="1261" cy="576"/>
          </a:xfrm>
        </p:grpSpPr>
        <p:pic>
          <p:nvPicPr>
            <p:cNvPr id="66592" name="Picture 3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59" t="19989" r="19699" b="23219"/>
            <a:stretch>
              <a:fillRect/>
            </a:stretch>
          </p:blipFill>
          <p:spPr bwMode="auto">
            <a:xfrm>
              <a:off x="3629" y="2612"/>
              <a:ext cx="1102" cy="5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593" name="Rectangle 38"/>
            <p:cNvSpPr>
              <a:spLocks noChangeArrowheads="1"/>
            </p:cNvSpPr>
            <p:nvPr/>
          </p:nvSpPr>
          <p:spPr bwMode="auto">
            <a:xfrm>
              <a:off x="4721" y="2610"/>
              <a:ext cx="16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35000"/>
                </a:spcBef>
              </a:pPr>
              <a:r>
                <a:rPr lang="de-DE" sz="1200" i="1">
                  <a:solidFill>
                    <a:schemeClr val="accent2"/>
                  </a:solidFill>
                </a:rPr>
                <a:t>4</a:t>
              </a:r>
            </a:p>
          </p:txBody>
        </p:sp>
      </p:grpSp>
      <p:sp>
        <p:nvSpPr>
          <p:cNvPr id="1757223" name="Line 39"/>
          <p:cNvSpPr>
            <a:spLocks noChangeShapeType="1"/>
          </p:cNvSpPr>
          <p:nvPr/>
        </p:nvSpPr>
        <p:spPr bwMode="auto">
          <a:xfrm flipV="1">
            <a:off x="1952625" y="1852613"/>
            <a:ext cx="1588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r-Latn-RS"/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1892300" y="2795588"/>
            <a:ext cx="1250950" cy="1131887"/>
            <a:chOff x="1192" y="1580"/>
            <a:chExt cx="788" cy="713"/>
          </a:xfrm>
        </p:grpSpPr>
        <p:sp>
          <p:nvSpPr>
            <p:cNvPr id="66588" name="Line 41"/>
            <p:cNvSpPr>
              <a:spLocks noChangeShapeType="1"/>
            </p:cNvSpPr>
            <p:nvPr/>
          </p:nvSpPr>
          <p:spPr bwMode="auto">
            <a:xfrm>
              <a:off x="1670" y="1580"/>
              <a:ext cx="31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r-Latn-RS"/>
            </a:p>
          </p:txBody>
        </p:sp>
        <p:grpSp>
          <p:nvGrpSpPr>
            <p:cNvPr id="66589" name="Group 42"/>
            <p:cNvGrpSpPr>
              <a:grpSpLocks/>
            </p:cNvGrpSpPr>
            <p:nvPr/>
          </p:nvGrpSpPr>
          <p:grpSpPr bwMode="auto">
            <a:xfrm>
              <a:off x="1192" y="1857"/>
              <a:ext cx="728" cy="436"/>
              <a:chOff x="1192" y="1857"/>
              <a:chExt cx="728" cy="436"/>
            </a:xfrm>
          </p:grpSpPr>
          <p:sp>
            <p:nvSpPr>
              <p:cNvPr id="66590" name="Line 43"/>
              <p:cNvSpPr>
                <a:spLocks noChangeShapeType="1"/>
              </p:cNvSpPr>
              <p:nvPr/>
            </p:nvSpPr>
            <p:spPr bwMode="auto">
              <a:xfrm flipV="1">
                <a:off x="1198" y="1857"/>
                <a:ext cx="1" cy="4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r-Latn-RS"/>
              </a:p>
            </p:txBody>
          </p:sp>
          <p:sp>
            <p:nvSpPr>
              <p:cNvPr id="66591" name="Line 44"/>
              <p:cNvSpPr>
                <a:spLocks noChangeShapeType="1"/>
              </p:cNvSpPr>
              <p:nvPr/>
            </p:nvSpPr>
            <p:spPr bwMode="auto">
              <a:xfrm>
                <a:off x="1192" y="2280"/>
                <a:ext cx="72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r-Latn-RS"/>
              </a:p>
            </p:txBody>
          </p:sp>
        </p:grpSp>
      </p:grpSp>
      <p:sp>
        <p:nvSpPr>
          <p:cNvPr id="1757229" name="Text Box 45"/>
          <p:cNvSpPr txBox="1">
            <a:spLocks noChangeArrowheads="1"/>
          </p:cNvSpPr>
          <p:nvPr/>
        </p:nvSpPr>
        <p:spPr bwMode="auto">
          <a:xfrm>
            <a:off x="692150" y="1279384"/>
            <a:ext cx="2882900" cy="1108075"/>
          </a:xfrm>
          <a:prstGeom prst="rect">
            <a:avLst/>
          </a:prstGeom>
          <a:solidFill>
            <a:srgbClr val="FE3F3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N</a:t>
            </a:r>
            <a:r>
              <a:rPr lang="sr-Latn-CS" sz="2400" dirty="0">
                <a:solidFill>
                  <a:schemeClr val="tx2"/>
                </a:solidFill>
              </a:rPr>
              <a:t>ovo</a:t>
            </a:r>
            <a:r>
              <a:rPr lang="en-US" sz="2400" dirty="0">
                <a:solidFill>
                  <a:schemeClr val="tx2"/>
                </a:solidFill>
              </a:rPr>
              <a:t> OTDR me</a:t>
            </a:r>
            <a:r>
              <a:rPr lang="sr-Latn-CS" sz="2400" dirty="0">
                <a:solidFill>
                  <a:schemeClr val="tx2"/>
                </a:solidFill>
              </a:rPr>
              <a:t>renje radi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loc</a:t>
            </a:r>
            <a:r>
              <a:rPr lang="sr-Latn-CS" sz="1800" dirty="0">
                <a:solidFill>
                  <a:schemeClr val="tx2"/>
                </a:solidFill>
              </a:rPr>
              <a:t>iranja problema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757230" name="Text Box 46"/>
          <p:cNvSpPr txBox="1">
            <a:spLocks noChangeArrowheads="1"/>
          </p:cNvSpPr>
          <p:nvPr/>
        </p:nvSpPr>
        <p:spPr bwMode="auto">
          <a:xfrm>
            <a:off x="692150" y="1341438"/>
            <a:ext cx="2882900" cy="654050"/>
          </a:xfrm>
          <a:prstGeom prst="rect">
            <a:avLst/>
          </a:prstGeom>
          <a:solidFill>
            <a:srgbClr val="FE3F3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 dirty="0">
                <a:solidFill>
                  <a:schemeClr val="tx2"/>
                </a:solidFill>
              </a:rPr>
              <a:t>Alarm </a:t>
            </a:r>
            <a:r>
              <a:rPr lang="sr-Latn-CS" sz="1800" dirty="0">
                <a:solidFill>
                  <a:schemeClr val="tx2"/>
                </a:solidFill>
              </a:rPr>
              <a:t>se šalje na </a:t>
            </a:r>
            <a:r>
              <a:rPr lang="en-US" sz="1800" dirty="0">
                <a:solidFill>
                  <a:schemeClr val="tx2"/>
                </a:solidFill>
              </a:rPr>
              <a:t>ONMS Management S</a:t>
            </a:r>
            <a:r>
              <a:rPr lang="sr-Latn-CS" sz="1800" dirty="0">
                <a:solidFill>
                  <a:schemeClr val="tx2"/>
                </a:solidFill>
              </a:rPr>
              <a:t>i</a:t>
            </a:r>
            <a:r>
              <a:rPr lang="en-US" sz="1800" dirty="0">
                <a:solidFill>
                  <a:schemeClr val="tx2"/>
                </a:solidFill>
              </a:rPr>
              <a:t>stem</a:t>
            </a:r>
          </a:p>
        </p:txBody>
      </p:sp>
      <p:grpSp>
        <p:nvGrpSpPr>
          <p:cNvPr id="66584" name="Group 10"/>
          <p:cNvGrpSpPr>
            <a:grpSpLocks/>
          </p:cNvGrpSpPr>
          <p:nvPr/>
        </p:nvGrpSpPr>
        <p:grpSpPr bwMode="auto">
          <a:xfrm>
            <a:off x="493713" y="6419850"/>
            <a:ext cx="8650287" cy="438150"/>
            <a:chOff x="311" y="4044"/>
            <a:chExt cx="5449" cy="276"/>
          </a:xfrm>
        </p:grpSpPr>
        <p:sp>
          <p:nvSpPr>
            <p:cNvPr id="66586" name="Rectangle 11"/>
            <p:cNvSpPr>
              <a:spLocks noChangeArrowheads="1"/>
            </p:cNvSpPr>
            <p:nvPr/>
          </p:nvSpPr>
          <p:spPr bwMode="auto">
            <a:xfrm>
              <a:off x="311" y="4114"/>
              <a:ext cx="3776" cy="19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r-Latn-RS"/>
            </a:p>
          </p:txBody>
        </p:sp>
        <p:pic>
          <p:nvPicPr>
            <p:cNvPr id="66587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9" y="4044"/>
              <a:ext cx="1181" cy="2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57187" name="Rectangle 3"/>
          <p:cNvSpPr>
            <a:spLocks noChangeArrowheads="1"/>
          </p:cNvSpPr>
          <p:nvPr/>
        </p:nvSpPr>
        <p:spPr bwMode="auto">
          <a:xfrm>
            <a:off x="500063" y="5699125"/>
            <a:ext cx="8455025" cy="73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sr-Latn-CS" sz="1800">
                <a:solidFill>
                  <a:schemeClr val="accent2"/>
                </a:solidFill>
                <a:cs typeface="Times New Roman" pitchFamily="18" charset="0"/>
              </a:rPr>
              <a:t>Dve referentne trase za svako monitorisano vlakno</a:t>
            </a:r>
            <a:r>
              <a:rPr lang="en-GB" sz="1800">
                <a:solidFill>
                  <a:schemeClr val="accent2"/>
                </a:solidFill>
                <a:cs typeface="Times New Roman" pitchFamily="18" charset="0"/>
              </a:rPr>
              <a:t>: </a:t>
            </a:r>
            <a:r>
              <a:rPr lang="en-GB" sz="1800">
                <a:solidFill>
                  <a:srgbClr val="FF0000"/>
                </a:solidFill>
                <a:cs typeface="Times New Roman" pitchFamily="18" charset="0"/>
              </a:rPr>
              <a:t>Dete</a:t>
            </a:r>
            <a:r>
              <a:rPr lang="sr-Latn-CS" sz="1800">
                <a:solidFill>
                  <a:srgbClr val="FF0000"/>
                </a:solidFill>
                <a:cs typeface="Times New Roman" pitchFamily="18" charset="0"/>
              </a:rPr>
              <a:t>kcija &amp; Lokalizacija</a:t>
            </a:r>
            <a:endParaRPr lang="en-GB" sz="1800">
              <a:solidFill>
                <a:srgbClr val="FF0000"/>
              </a:solidFill>
              <a:cs typeface="Times New Roman" pitchFamily="18" charset="0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GB" sz="1800">
                <a:solidFill>
                  <a:schemeClr val="accent2"/>
                </a:solidFill>
                <a:cs typeface="Times New Roman" pitchFamily="18" charset="0"/>
              </a:rPr>
              <a:t>Fast Scanning mode: 4 link</a:t>
            </a:r>
            <a:r>
              <a:rPr lang="sr-Latn-CS" sz="1800">
                <a:solidFill>
                  <a:schemeClr val="accent2"/>
                </a:solidFill>
                <a:cs typeface="Times New Roman" pitchFamily="18" charset="0"/>
              </a:rPr>
              <a:t>a za manje od 1</a:t>
            </a:r>
            <a:r>
              <a:rPr lang="en-GB" sz="1800">
                <a:solidFill>
                  <a:schemeClr val="accent2"/>
                </a:solidFill>
                <a:cs typeface="Times New Roman" pitchFamily="18" charset="0"/>
              </a:rPr>
              <a:t> minute</a:t>
            </a:r>
          </a:p>
        </p:txBody>
      </p:sp>
    </p:spTree>
    <p:extLst>
      <p:ext uri="{BB962C8B-B14F-4D97-AF65-F5344CB8AC3E}">
        <p14:creationId xmlns:p14="http://schemas.microsoft.com/office/powerpoint/2010/main" val="377783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5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5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7" dur="1000" fill="hold"/>
                                        <p:tgtEl>
                                          <p:spTgt spid="1757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022E-16 L -0.25277 1.11022E-16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9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75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757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57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5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5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-0.2625 -0.02963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5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175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757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57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5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5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-0.28611 -0.0537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06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9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22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0"/>
                                        <p:tgtEl>
                                          <p:spTgt spid="175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05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757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57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75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75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2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-0.30972 -0.09445 " pathEditMode="relative" rAng="0" ptsTypes="AA">
                                      <p:cBhvr>
                                        <p:cTn id="1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86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757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45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0"/>
                                        <p:tgtEl>
                                          <p:spTgt spid="1757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5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3000"/>
                                        <p:tgtEl>
                                          <p:spTgt spid="1757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5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61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0"/>
                                        <p:tgtEl>
                                          <p:spTgt spid="1757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5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6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75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75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86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7188" grpId="0" animBg="1"/>
      <p:bldP spid="1757193" grpId="0" animBg="1"/>
      <p:bldP spid="1757198" grpId="0" animBg="1"/>
      <p:bldP spid="1757198" grpId="1" animBg="1"/>
      <p:bldP spid="1757213" grpId="0" animBg="1"/>
      <p:bldP spid="1757213" grpId="1" animBg="1"/>
      <p:bldP spid="1757213" grpId="2" animBg="1"/>
      <p:bldP spid="1757213" grpId="3" animBg="1"/>
      <p:bldP spid="1757213" grpId="4" animBg="1"/>
      <p:bldP spid="1757213" grpId="5" animBg="1"/>
      <p:bldP spid="1757213" grpId="6" animBg="1"/>
      <p:bldP spid="1757223" grpId="0" animBg="1"/>
      <p:bldP spid="1757229" grpId="0" animBg="1"/>
      <p:bldP spid="1757229" grpId="1" animBg="1"/>
      <p:bldP spid="1757230" grpId="0" animBg="1"/>
      <p:bldP spid="1757230" grpId="1" animBg="1"/>
      <p:bldP spid="175718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579296" cy="1373088"/>
          </a:xfrm>
        </p:spPr>
        <p:txBody>
          <a:bodyPr>
            <a:normAutofit fontScale="90000"/>
          </a:bodyPr>
          <a:lstStyle/>
          <a:p>
            <a:r>
              <a:rPr lang="sr-Latn-ME" sz="3200" dirty="0">
                <a:solidFill>
                  <a:srgbClr val="FF0000"/>
                </a:solidFill>
              </a:rPr>
              <a:t>Alarm se dalje šalje </a:t>
            </a:r>
            <a:r>
              <a:rPr lang="sr-Latn-ME" sz="3200" dirty="0" smtClean="0">
                <a:solidFill>
                  <a:srgbClr val="FF0000"/>
                </a:solidFill>
              </a:rPr>
              <a:t>na ONMSi server, a  </a:t>
            </a:r>
            <a:r>
              <a:rPr lang="sr-Latn-ME" sz="3200" dirty="0">
                <a:solidFill>
                  <a:srgbClr val="FF0000"/>
                </a:solidFill>
              </a:rPr>
              <a:t>SMS/mail poruka prethodno definisanim korisnicima !</a:t>
            </a:r>
            <a:endParaRPr lang="sr-Latn-M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10" y="2396760"/>
            <a:ext cx="7413379" cy="402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85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dirty="0" smtClean="0"/>
              <a:t>Grafički prikaz karakteristika optičkih vlakana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752600" y="5181600"/>
            <a:ext cx="5411688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bg1"/>
                </a:solidFill>
              </a:rPr>
              <a:t>Za link se može odabrati period u kome je nadziran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8"/>
          <a:stretch/>
        </p:blipFill>
        <p:spPr>
          <a:xfrm>
            <a:off x="395536" y="2217439"/>
            <a:ext cx="7776864" cy="298542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2636912"/>
            <a:ext cx="8001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153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308" y="3013702"/>
            <a:ext cx="7452320" cy="23202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" t="-1" b="4161"/>
          <a:stretch/>
        </p:blipFill>
        <p:spPr>
          <a:xfrm>
            <a:off x="539552" y="1230198"/>
            <a:ext cx="8242076" cy="1388883"/>
          </a:xfrm>
          <a:prstGeom prst="rect">
            <a:avLst/>
          </a:prstGeom>
        </p:spPr>
      </p:pic>
      <p:sp>
        <p:nvSpPr>
          <p:cNvPr id="5" name="Flèche courbée vers la droite 4"/>
          <p:cNvSpPr/>
          <p:nvPr/>
        </p:nvSpPr>
        <p:spPr>
          <a:xfrm>
            <a:off x="1447800" y="2286000"/>
            <a:ext cx="533400" cy="1371600"/>
          </a:xfrm>
          <a:prstGeom prst="curvedRightArrow">
            <a:avLst>
              <a:gd name="adj1" fmla="val 25404"/>
              <a:gd name="adj2" fmla="val 77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2743200"/>
            <a:ext cx="533400" cy="33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2971800" y="2819400"/>
            <a:ext cx="2133600" cy="30777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sr-Latn-RS" sz="1400" dirty="0" smtClean="0">
                <a:solidFill>
                  <a:schemeClr val="bg1"/>
                </a:solidFill>
              </a:rPr>
              <a:t>Vreme nastanka alarma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600200" y="5410200"/>
            <a:ext cx="2323728" cy="30777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sr-Latn-RS" sz="1400" dirty="0" smtClean="0">
                <a:solidFill>
                  <a:schemeClr val="bg1"/>
                </a:solidFill>
              </a:rPr>
              <a:t>Optička dužina od početka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105400" y="4038600"/>
            <a:ext cx="1143000" cy="30777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sr-Latn-RS" sz="1400" dirty="0" smtClean="0">
                <a:solidFill>
                  <a:schemeClr val="bg1"/>
                </a:solidFill>
              </a:rPr>
              <a:t>Tip alarma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410200" y="5638800"/>
            <a:ext cx="1447800" cy="30777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sr-Latn-RS" sz="1400" dirty="0" smtClean="0">
                <a:solidFill>
                  <a:schemeClr val="bg1"/>
                </a:solidFill>
              </a:rPr>
              <a:t>Fizička dužina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696200" y="3933056"/>
            <a:ext cx="1447800" cy="73866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sr-Latn-RS" sz="1400" dirty="0" smtClean="0">
                <a:solidFill>
                  <a:schemeClr val="bg1"/>
                </a:solidFill>
              </a:rPr>
              <a:t>Uređaj koji je detektovao alarm</a:t>
            </a:r>
            <a:endParaRPr lang="fr-FR" sz="1400" dirty="0">
              <a:solidFill>
                <a:schemeClr val="bg1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rot="5400000">
            <a:off x="3429000" y="3200400"/>
            <a:ext cx="381000" cy="228600"/>
          </a:xfrm>
          <a:prstGeom prst="straightConnector1">
            <a:avLst/>
          </a:prstGeom>
          <a:ln w="28575">
            <a:solidFill>
              <a:srgbClr val="09489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13" idx="0"/>
          </p:cNvCxnSpPr>
          <p:nvPr/>
        </p:nvCxnSpPr>
        <p:spPr>
          <a:xfrm rot="16200000" flipV="1">
            <a:off x="5391150" y="3752850"/>
            <a:ext cx="228600" cy="342900"/>
          </a:xfrm>
          <a:prstGeom prst="straightConnector1">
            <a:avLst/>
          </a:prstGeom>
          <a:ln w="28575">
            <a:solidFill>
              <a:srgbClr val="09489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rot="16200000" flipV="1">
            <a:off x="7753350" y="3676650"/>
            <a:ext cx="228600" cy="342900"/>
          </a:xfrm>
          <a:prstGeom prst="straightConnector1">
            <a:avLst/>
          </a:prstGeom>
          <a:ln w="28575">
            <a:solidFill>
              <a:srgbClr val="09489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rot="16200000" flipV="1">
            <a:off x="5848350" y="5429250"/>
            <a:ext cx="304800" cy="114300"/>
          </a:xfrm>
          <a:prstGeom prst="straightConnector1">
            <a:avLst/>
          </a:prstGeom>
          <a:ln w="28575">
            <a:solidFill>
              <a:srgbClr val="09489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11" idx="0"/>
          </p:cNvCxnSpPr>
          <p:nvPr/>
        </p:nvCxnSpPr>
        <p:spPr>
          <a:xfrm flipH="1" flipV="1">
            <a:off x="2667000" y="5029200"/>
            <a:ext cx="95064" cy="381000"/>
          </a:xfrm>
          <a:prstGeom prst="straightConnector1">
            <a:avLst/>
          </a:prstGeom>
          <a:ln w="28575">
            <a:solidFill>
              <a:srgbClr val="09489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re 1"/>
          <p:cNvSpPr txBox="1">
            <a:spLocks/>
          </p:cNvSpPr>
          <p:nvPr/>
        </p:nvSpPr>
        <p:spPr>
          <a:xfrm>
            <a:off x="446856" y="345976"/>
            <a:ext cx="8229600" cy="10668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ME" dirty="0" smtClean="0"/>
              <a:t>Prikaz alarma – prekid kabla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029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/>
          <a:lstStyle/>
          <a:p>
            <a:r>
              <a:rPr lang="sr-Latn-ME" dirty="0" smtClean="0"/>
              <a:t>Dizajn CGES mreže</a:t>
            </a:r>
            <a:endParaRPr lang="sr-Latn-M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sr-Latn-ME" dirty="0" smtClean="0"/>
              <a:t>Nadgledanje je iz jednog centra, NDC </a:t>
            </a:r>
            <a:r>
              <a:rPr lang="sr-Latn-ME" dirty="0"/>
              <a:t>P</a:t>
            </a:r>
            <a:r>
              <a:rPr lang="sr-Latn-ME" dirty="0" smtClean="0"/>
              <a:t>odgorica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sr-Latn-ME" dirty="0" smtClean="0"/>
              <a:t>Sa dvije OTU jedinice je moguće nadgledanje kompletne mreže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sr-Latn-ME" dirty="0" smtClean="0"/>
              <a:t>Koristi se talasna dužina 1625 </a:t>
            </a:r>
            <a:r>
              <a:rPr lang="sr-Latn-ME" dirty="0" err="1" smtClean="0"/>
              <a:t>nm</a:t>
            </a:r>
            <a:r>
              <a:rPr lang="sr-Latn-ME" dirty="0" smtClean="0"/>
              <a:t>, koja omogućava </a:t>
            </a:r>
            <a:r>
              <a:rPr lang="sr-Latn-ME" dirty="0" err="1" smtClean="0"/>
              <a:t>Dark</a:t>
            </a:r>
            <a:r>
              <a:rPr lang="sr-Latn-ME" dirty="0" smtClean="0"/>
              <a:t> </a:t>
            </a:r>
            <a:r>
              <a:rPr lang="sr-Latn-ME" dirty="0" err="1" smtClean="0"/>
              <a:t>fiber</a:t>
            </a:r>
            <a:r>
              <a:rPr lang="sr-Latn-ME" dirty="0" smtClean="0"/>
              <a:t> monitoring i </a:t>
            </a:r>
            <a:r>
              <a:rPr lang="sr-Latn-ME" dirty="0" err="1" smtClean="0"/>
              <a:t>Active</a:t>
            </a:r>
            <a:r>
              <a:rPr lang="sr-Latn-ME" dirty="0" smtClean="0"/>
              <a:t> </a:t>
            </a:r>
            <a:r>
              <a:rPr lang="sr-Latn-ME" dirty="0" err="1" smtClean="0"/>
              <a:t>fibre</a:t>
            </a:r>
            <a:r>
              <a:rPr lang="sr-Latn-ME" dirty="0" smtClean="0"/>
              <a:t> monitoring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sr-Latn-ME" dirty="0" smtClean="0"/>
              <a:t>OTDR-ovi su sa ugrađenim filtrima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sr-Latn-ME" dirty="0" smtClean="0"/>
              <a:t>Povezivanje u mrežu se vrši preko Ethernet WAN/LAN </a:t>
            </a:r>
            <a:r>
              <a:rPr lang="sr-Latn-ME" dirty="0" smtClean="0"/>
              <a:t>konekcije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214996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pSp>
        <p:nvGrpSpPr>
          <p:cNvPr id="3" name="Group 295"/>
          <p:cNvGrpSpPr>
            <a:grpSpLocks noChangeAspect="1"/>
          </p:cNvGrpSpPr>
          <p:nvPr/>
        </p:nvGrpSpPr>
        <p:grpSpPr bwMode="auto">
          <a:xfrm>
            <a:off x="832371" y="1515749"/>
            <a:ext cx="6009462" cy="5225619"/>
            <a:chOff x="0" y="0"/>
            <a:chExt cx="78001" cy="67818"/>
          </a:xfrm>
        </p:grpSpPr>
        <p:sp>
          <p:nvSpPr>
            <p:cNvPr id="4" name="Oval 2"/>
            <p:cNvSpPr>
              <a:spLocks noChangeAspect="1" noChangeArrowheads="1"/>
            </p:cNvSpPr>
            <p:nvPr/>
          </p:nvSpPr>
          <p:spPr bwMode="auto">
            <a:xfrm>
              <a:off x="35433" y="762"/>
              <a:ext cx="12573" cy="10670"/>
            </a:xfrm>
            <a:prstGeom prst="ellipse">
              <a:avLst/>
            </a:prstGeom>
            <a:solidFill>
              <a:srgbClr val="D9D9FF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r-Latn-R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Oval 3"/>
            <p:cNvSpPr>
              <a:spLocks noChangeAspect="1" noChangeArrowheads="1"/>
            </p:cNvSpPr>
            <p:nvPr/>
          </p:nvSpPr>
          <p:spPr bwMode="auto">
            <a:xfrm>
              <a:off x="30289" y="38862"/>
              <a:ext cx="12573" cy="10670"/>
            </a:xfrm>
            <a:prstGeom prst="ellipse">
              <a:avLst/>
            </a:prstGeom>
            <a:solidFill>
              <a:srgbClr val="FFC1C1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r-Latn-R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4" descr="new RTU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" y="44656"/>
              <a:ext cx="5334" cy="2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41" y="44958"/>
              <a:ext cx="1905" cy="1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93"/>
            <p:cNvSpPr txBox="1">
              <a:spLocks noChangeAspect="1" noChangeArrowheads="1"/>
            </p:cNvSpPr>
            <p:nvPr/>
          </p:nvSpPr>
          <p:spPr bwMode="auto">
            <a:xfrm>
              <a:off x="27437" y="45719"/>
              <a:ext cx="9642" cy="2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SS Podgorica2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173"/>
            <p:cNvSpPr txBox="1">
              <a:spLocks noChangeAspect="1" noChangeArrowheads="1"/>
            </p:cNvSpPr>
            <p:nvPr/>
          </p:nvSpPr>
          <p:spPr bwMode="auto">
            <a:xfrm>
              <a:off x="21904" y="54106"/>
              <a:ext cx="7036" cy="2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SS Budva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174"/>
            <p:cNvSpPr txBox="1">
              <a:spLocks noChangeAspect="1" noChangeArrowheads="1"/>
            </p:cNvSpPr>
            <p:nvPr/>
          </p:nvSpPr>
          <p:spPr bwMode="auto">
            <a:xfrm>
              <a:off x="16618" y="44196"/>
              <a:ext cx="6636" cy="2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SS Kotor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75"/>
            <p:cNvSpPr txBox="1">
              <a:spLocks noChangeAspect="1" noChangeArrowheads="1"/>
            </p:cNvSpPr>
            <p:nvPr/>
          </p:nvSpPr>
          <p:spPr bwMode="auto">
            <a:xfrm>
              <a:off x="13130" y="49535"/>
              <a:ext cx="6235" cy="2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SS Tivat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76"/>
            <p:cNvSpPr txBox="1">
              <a:spLocks noChangeAspect="1" noChangeArrowheads="1"/>
            </p:cNvSpPr>
            <p:nvPr/>
          </p:nvSpPr>
          <p:spPr bwMode="auto">
            <a:xfrm>
              <a:off x="2666" y="45719"/>
              <a:ext cx="10043" cy="2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SS Herceg Novi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" y="44958"/>
              <a:ext cx="1905" cy="1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" y="38195"/>
              <a:ext cx="1905" cy="1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7" y="51911"/>
              <a:ext cx="1905" cy="1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81" y="61817"/>
              <a:ext cx="1905" cy="1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" y="45767"/>
              <a:ext cx="1905" cy="1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" y="48768"/>
              <a:ext cx="1905" cy="1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41" y="53340"/>
              <a:ext cx="1905" cy="1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" y="50292"/>
              <a:ext cx="1905" cy="1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170"/>
            <p:cNvSpPr txBox="1">
              <a:spLocks noChangeAspect="1" noChangeArrowheads="1"/>
            </p:cNvSpPr>
            <p:nvPr/>
          </p:nvSpPr>
          <p:spPr bwMode="auto">
            <a:xfrm>
              <a:off x="26581" y="50290"/>
              <a:ext cx="7337" cy="2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SS Cetinje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190"/>
            <p:cNvSpPr txBox="1">
              <a:spLocks noChangeAspect="1" noChangeArrowheads="1"/>
            </p:cNvSpPr>
            <p:nvPr/>
          </p:nvSpPr>
          <p:spPr bwMode="auto">
            <a:xfrm>
              <a:off x="37340" y="51820"/>
              <a:ext cx="7938" cy="2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SS Virpazar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191"/>
            <p:cNvSpPr txBox="1">
              <a:spLocks noChangeAspect="1" noChangeArrowheads="1"/>
            </p:cNvSpPr>
            <p:nvPr/>
          </p:nvSpPr>
          <p:spPr bwMode="auto">
            <a:xfrm>
              <a:off x="34293" y="62619"/>
              <a:ext cx="5432" cy="2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SS Bar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193"/>
            <p:cNvSpPr txBox="1">
              <a:spLocks noChangeAspect="1" noChangeArrowheads="1"/>
            </p:cNvSpPr>
            <p:nvPr/>
          </p:nvSpPr>
          <p:spPr bwMode="auto">
            <a:xfrm>
              <a:off x="45499" y="64904"/>
              <a:ext cx="6635" cy="2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SS Ulcinj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194"/>
            <p:cNvSpPr txBox="1">
              <a:spLocks noChangeAspect="1" noChangeArrowheads="1"/>
            </p:cNvSpPr>
            <p:nvPr/>
          </p:nvSpPr>
          <p:spPr bwMode="auto">
            <a:xfrm>
              <a:off x="0" y="35950"/>
              <a:ext cx="6234" cy="2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Trebinje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6" name="Picture 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9" y="66389"/>
              <a:ext cx="1905" cy="1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" y="6858"/>
              <a:ext cx="1905" cy="1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70" y="3857"/>
              <a:ext cx="1905" cy="1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29" y="16859"/>
              <a:ext cx="1905" cy="1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64" y="13049"/>
              <a:ext cx="1905" cy="1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" y="18737"/>
              <a:ext cx="1905" cy="1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56" y="19510"/>
              <a:ext cx="1905" cy="1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88" y="23401"/>
              <a:ext cx="1905" cy="1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74" y="28883"/>
              <a:ext cx="1905" cy="1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55" y="35535"/>
              <a:ext cx="1905" cy="1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" y="41243"/>
              <a:ext cx="1905" cy="1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9" y="36991"/>
              <a:ext cx="1905" cy="1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211"/>
            <p:cNvSpPr txBox="1">
              <a:spLocks noChangeAspect="1" noChangeArrowheads="1"/>
            </p:cNvSpPr>
            <p:nvPr/>
          </p:nvSpPr>
          <p:spPr bwMode="auto">
            <a:xfrm>
              <a:off x="32762" y="6094"/>
              <a:ext cx="7939" cy="2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SS Pljevlja2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213"/>
            <p:cNvSpPr txBox="1">
              <a:spLocks noChangeAspect="1" noChangeArrowheads="1"/>
            </p:cNvSpPr>
            <p:nvPr/>
          </p:nvSpPr>
          <p:spPr bwMode="auto">
            <a:xfrm>
              <a:off x="39625" y="1523"/>
              <a:ext cx="7938" cy="2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SS Pljevlja1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214"/>
            <p:cNvSpPr txBox="1">
              <a:spLocks noChangeAspect="1" noChangeArrowheads="1"/>
            </p:cNvSpPr>
            <p:nvPr/>
          </p:nvSpPr>
          <p:spPr bwMode="auto">
            <a:xfrm>
              <a:off x="14954" y="11566"/>
              <a:ext cx="6636" cy="2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HPP Piva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215"/>
            <p:cNvSpPr txBox="1">
              <a:spLocks noChangeAspect="1" noChangeArrowheads="1"/>
            </p:cNvSpPr>
            <p:nvPr/>
          </p:nvSpPr>
          <p:spPr bwMode="auto">
            <a:xfrm>
              <a:off x="33758" y="15369"/>
              <a:ext cx="8640" cy="2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SS Mojkovac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Box 216"/>
            <p:cNvSpPr txBox="1">
              <a:spLocks noChangeAspect="1" noChangeArrowheads="1"/>
            </p:cNvSpPr>
            <p:nvPr/>
          </p:nvSpPr>
          <p:spPr bwMode="auto">
            <a:xfrm>
              <a:off x="48519" y="16137"/>
              <a:ext cx="9241" cy="2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SS Ribarevine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217"/>
            <p:cNvSpPr txBox="1">
              <a:spLocks noChangeAspect="1" noChangeArrowheads="1"/>
            </p:cNvSpPr>
            <p:nvPr/>
          </p:nvSpPr>
          <p:spPr bwMode="auto">
            <a:xfrm>
              <a:off x="71967" y="17654"/>
              <a:ext cx="6034" cy="2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Kosovo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219"/>
            <p:cNvSpPr txBox="1">
              <a:spLocks noChangeAspect="1" noChangeArrowheads="1"/>
            </p:cNvSpPr>
            <p:nvPr/>
          </p:nvSpPr>
          <p:spPr bwMode="auto">
            <a:xfrm>
              <a:off x="60199" y="21470"/>
              <a:ext cx="7638" cy="2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SS  Berane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220"/>
            <p:cNvSpPr txBox="1">
              <a:spLocks noChangeAspect="1" noChangeArrowheads="1"/>
            </p:cNvSpPr>
            <p:nvPr/>
          </p:nvSpPr>
          <p:spPr bwMode="auto">
            <a:xfrm>
              <a:off x="62518" y="29722"/>
              <a:ext cx="9542" cy="2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SS Andrijevica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221"/>
            <p:cNvSpPr txBox="1">
              <a:spLocks noChangeAspect="1" noChangeArrowheads="1"/>
            </p:cNvSpPr>
            <p:nvPr/>
          </p:nvSpPr>
          <p:spPr bwMode="auto">
            <a:xfrm>
              <a:off x="48773" y="35950"/>
              <a:ext cx="9041" cy="2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SS Trebješica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7" name="Picture 45" descr="new RTU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" y="4270"/>
              <a:ext cx="5334" cy="2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223"/>
            <p:cNvSpPr txBox="1">
              <a:spLocks noChangeAspect="1" noChangeArrowheads="1"/>
            </p:cNvSpPr>
            <p:nvPr/>
          </p:nvSpPr>
          <p:spPr bwMode="auto">
            <a:xfrm>
              <a:off x="38863" y="40380"/>
              <a:ext cx="9643" cy="2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SS Podgorica1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224"/>
            <p:cNvSpPr txBox="1">
              <a:spLocks noChangeAspect="1" noChangeArrowheads="1"/>
            </p:cNvSpPr>
            <p:nvPr/>
          </p:nvSpPr>
          <p:spPr bwMode="auto">
            <a:xfrm>
              <a:off x="25906" y="32896"/>
              <a:ext cx="10044" cy="2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SS Danilovgrad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Box 225"/>
            <p:cNvSpPr txBox="1">
              <a:spLocks noChangeAspect="1" noChangeArrowheads="1"/>
            </p:cNvSpPr>
            <p:nvPr/>
          </p:nvSpPr>
          <p:spPr bwMode="auto">
            <a:xfrm>
              <a:off x="17527" y="37340"/>
              <a:ext cx="8941" cy="2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HPP Peručica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Box 227"/>
            <p:cNvSpPr txBox="1">
              <a:spLocks noChangeAspect="1" noChangeArrowheads="1"/>
            </p:cNvSpPr>
            <p:nvPr/>
          </p:nvSpPr>
          <p:spPr bwMode="auto">
            <a:xfrm>
              <a:off x="8680" y="30477"/>
              <a:ext cx="6836" cy="2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SS Nikšić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2" name="Picture 5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5" y="29718"/>
              <a:ext cx="1905" cy="1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5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" y="25908"/>
              <a:ext cx="1905" cy="1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5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" y="35052"/>
              <a:ext cx="1905" cy="1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5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" y="28289"/>
              <a:ext cx="1905" cy="1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52" y="42672"/>
              <a:ext cx="1905" cy="1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5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7" y="43434"/>
              <a:ext cx="1905" cy="1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5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3" y="42768"/>
              <a:ext cx="1905" cy="1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5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76" y="44100"/>
              <a:ext cx="1905" cy="1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5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" y="55721"/>
              <a:ext cx="1905" cy="1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242"/>
            <p:cNvSpPr txBox="1">
              <a:spLocks noChangeAspect="1" noChangeArrowheads="1"/>
            </p:cNvSpPr>
            <p:nvPr/>
          </p:nvSpPr>
          <p:spPr bwMode="auto">
            <a:xfrm>
              <a:off x="761" y="26668"/>
              <a:ext cx="6636" cy="2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SS Virusi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TextBox 244"/>
            <p:cNvSpPr txBox="1">
              <a:spLocks noChangeAspect="1" noChangeArrowheads="1"/>
            </p:cNvSpPr>
            <p:nvPr/>
          </p:nvSpPr>
          <p:spPr bwMode="auto">
            <a:xfrm>
              <a:off x="12455" y="24383"/>
              <a:ext cx="7036" cy="2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EPCG HQ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TextBox 245"/>
            <p:cNvSpPr txBox="1">
              <a:spLocks noChangeAspect="1" noChangeArrowheads="1"/>
            </p:cNvSpPr>
            <p:nvPr/>
          </p:nvSpPr>
          <p:spPr bwMode="auto">
            <a:xfrm>
              <a:off x="27457" y="41463"/>
              <a:ext cx="9642" cy="2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SS Podgprica4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8" name="TextBox 246"/>
            <p:cNvSpPr txBox="1">
              <a:spLocks noChangeAspect="1" noChangeArrowheads="1"/>
            </p:cNvSpPr>
            <p:nvPr/>
          </p:nvSpPr>
          <p:spPr bwMode="auto">
            <a:xfrm>
              <a:off x="37340" y="43748"/>
              <a:ext cx="4330" cy="2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NDC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9" name="TextBox 248"/>
            <p:cNvSpPr txBox="1">
              <a:spLocks noChangeAspect="1" noChangeArrowheads="1"/>
            </p:cNvSpPr>
            <p:nvPr/>
          </p:nvSpPr>
          <p:spPr bwMode="auto">
            <a:xfrm>
              <a:off x="40581" y="41910"/>
              <a:ext cx="9642" cy="2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SS Podgprica3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1" name="TextBox 249"/>
            <p:cNvSpPr txBox="1">
              <a:spLocks noChangeAspect="1" noChangeArrowheads="1"/>
            </p:cNvSpPr>
            <p:nvPr/>
          </p:nvSpPr>
          <p:spPr bwMode="auto">
            <a:xfrm>
              <a:off x="48773" y="54233"/>
              <a:ext cx="9342" cy="2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HPP VauDejes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2" name="Straight Connector 65"/>
            <p:cNvSpPr>
              <a:spLocks noChangeAspect="1" noChangeShapeType="1"/>
            </p:cNvSpPr>
            <p:nvPr/>
          </p:nvSpPr>
          <p:spPr bwMode="auto">
            <a:xfrm flipH="1" flipV="1">
              <a:off x="3810" y="38862"/>
              <a:ext cx="28693" cy="676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053" name="Straight Connector 66"/>
            <p:cNvSpPr>
              <a:spLocks noChangeAspect="1" noChangeShapeType="1"/>
            </p:cNvSpPr>
            <p:nvPr/>
          </p:nvSpPr>
          <p:spPr bwMode="auto">
            <a:xfrm flipH="1" flipV="1">
              <a:off x="32766" y="45958"/>
              <a:ext cx="16192" cy="976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054" name="Straight Connector 67"/>
            <p:cNvSpPr>
              <a:spLocks noChangeAspect="1" noChangeShapeType="1"/>
            </p:cNvSpPr>
            <p:nvPr/>
          </p:nvSpPr>
          <p:spPr bwMode="auto">
            <a:xfrm flipV="1">
              <a:off x="26583" y="45061"/>
              <a:ext cx="6133" cy="63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055" name="Straight Connector 68"/>
            <p:cNvSpPr>
              <a:spLocks noChangeAspect="1" noChangeShapeType="1"/>
            </p:cNvSpPr>
            <p:nvPr/>
          </p:nvSpPr>
          <p:spPr bwMode="auto">
            <a:xfrm flipV="1">
              <a:off x="24193" y="50484"/>
              <a:ext cx="2495" cy="28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056" name="Straight Connector 69"/>
            <p:cNvSpPr>
              <a:spLocks noChangeAspect="1" noChangeShapeType="1"/>
            </p:cNvSpPr>
            <p:nvPr/>
          </p:nvSpPr>
          <p:spPr bwMode="auto">
            <a:xfrm>
              <a:off x="18097" y="49530"/>
              <a:ext cx="5415" cy="384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057" name="Straight Connector 70"/>
            <p:cNvSpPr>
              <a:spLocks noChangeAspect="1" noChangeShapeType="1"/>
            </p:cNvSpPr>
            <p:nvPr/>
          </p:nvSpPr>
          <p:spPr bwMode="auto">
            <a:xfrm>
              <a:off x="10858" y="44958"/>
              <a:ext cx="7239" cy="451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058" name="Straight Connector 71"/>
            <p:cNvSpPr>
              <a:spLocks noChangeAspect="1" noChangeShapeType="1"/>
            </p:cNvSpPr>
            <p:nvPr/>
          </p:nvSpPr>
          <p:spPr bwMode="auto">
            <a:xfrm flipH="1">
              <a:off x="18097" y="46482"/>
              <a:ext cx="2396" cy="228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059" name="Straight Connector 72"/>
            <p:cNvSpPr>
              <a:spLocks noChangeAspect="1" noChangeShapeType="1"/>
            </p:cNvSpPr>
            <p:nvPr/>
          </p:nvSpPr>
          <p:spPr bwMode="auto">
            <a:xfrm flipH="1">
              <a:off x="32375" y="18737"/>
              <a:ext cx="18869" cy="264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060" name="Straight Connector 73"/>
            <p:cNvSpPr>
              <a:spLocks noChangeAspect="1" noChangeShapeType="1"/>
            </p:cNvSpPr>
            <p:nvPr/>
          </p:nvSpPr>
          <p:spPr bwMode="auto">
            <a:xfrm flipH="1" flipV="1">
              <a:off x="42261" y="17208"/>
              <a:ext cx="8983" cy="1529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061" name="Straight Connector 74"/>
            <p:cNvSpPr>
              <a:spLocks noChangeAspect="1" noChangeShapeType="1"/>
            </p:cNvSpPr>
            <p:nvPr/>
          </p:nvSpPr>
          <p:spPr bwMode="auto">
            <a:xfrm flipH="1" flipV="1">
              <a:off x="32393" y="45672"/>
              <a:ext cx="5707" cy="690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062" name="Straight Connector 75"/>
            <p:cNvSpPr>
              <a:spLocks noChangeAspect="1" noChangeShapeType="1"/>
            </p:cNvSpPr>
            <p:nvPr/>
          </p:nvSpPr>
          <p:spPr bwMode="auto">
            <a:xfrm>
              <a:off x="37909" y="51911"/>
              <a:ext cx="1524" cy="1057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063" name="Straight Connector 76"/>
            <p:cNvSpPr>
              <a:spLocks noChangeAspect="1" noChangeShapeType="1"/>
            </p:cNvSpPr>
            <p:nvPr/>
          </p:nvSpPr>
          <p:spPr bwMode="auto">
            <a:xfrm flipH="1" flipV="1">
              <a:off x="39433" y="61817"/>
              <a:ext cx="6858" cy="523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064" name="Straight Connector 77"/>
            <p:cNvSpPr>
              <a:spLocks noChangeAspect="1" noChangeShapeType="1"/>
            </p:cNvSpPr>
            <p:nvPr/>
          </p:nvSpPr>
          <p:spPr bwMode="auto">
            <a:xfrm flipH="1" flipV="1">
              <a:off x="24193" y="54768"/>
              <a:ext cx="14712" cy="771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065" name="Straight Connector 78"/>
            <p:cNvSpPr>
              <a:spLocks noChangeAspect="1" noChangeShapeType="1"/>
            </p:cNvSpPr>
            <p:nvPr/>
          </p:nvSpPr>
          <p:spPr bwMode="auto">
            <a:xfrm flipH="1" flipV="1">
              <a:off x="23512" y="37338"/>
              <a:ext cx="15350" cy="412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066" name="Straight Connector 79"/>
            <p:cNvSpPr>
              <a:spLocks noChangeAspect="1" noChangeShapeType="1"/>
            </p:cNvSpPr>
            <p:nvPr/>
          </p:nvSpPr>
          <p:spPr bwMode="auto">
            <a:xfrm flipH="1">
              <a:off x="32851" y="41957"/>
              <a:ext cx="5249" cy="360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067" name="Straight Connector 80"/>
            <p:cNvSpPr>
              <a:spLocks noChangeAspect="1" noChangeShapeType="1"/>
            </p:cNvSpPr>
            <p:nvPr/>
          </p:nvSpPr>
          <p:spPr bwMode="auto">
            <a:xfrm>
              <a:off x="14287" y="30064"/>
              <a:ext cx="9335" cy="727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068" name="Straight Connector 81"/>
            <p:cNvSpPr>
              <a:spLocks noChangeAspect="1" noChangeShapeType="1"/>
            </p:cNvSpPr>
            <p:nvPr/>
          </p:nvSpPr>
          <p:spPr bwMode="auto">
            <a:xfrm flipH="1" flipV="1">
              <a:off x="5986" y="28956"/>
              <a:ext cx="8301" cy="76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069" name="Straight Connector 82"/>
            <p:cNvSpPr>
              <a:spLocks noChangeAspect="1" noChangeShapeType="1"/>
            </p:cNvSpPr>
            <p:nvPr/>
          </p:nvSpPr>
          <p:spPr bwMode="auto">
            <a:xfrm flipH="1" flipV="1">
              <a:off x="28956" y="35814"/>
              <a:ext cx="9906" cy="564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070" name="TextBox 272"/>
            <p:cNvSpPr txBox="1">
              <a:spLocks noChangeAspect="1" noChangeArrowheads="1"/>
            </p:cNvSpPr>
            <p:nvPr/>
          </p:nvSpPr>
          <p:spPr bwMode="auto">
            <a:xfrm>
              <a:off x="41148" y="43568"/>
              <a:ext cx="7638" cy="2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HQ Prenos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1" name="TextBox 273"/>
            <p:cNvSpPr txBox="1">
              <a:spLocks noChangeAspect="1" noChangeArrowheads="1"/>
            </p:cNvSpPr>
            <p:nvPr/>
          </p:nvSpPr>
          <p:spPr bwMode="auto">
            <a:xfrm>
              <a:off x="39625" y="45853"/>
              <a:ext cx="9642" cy="2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SS Podgprica5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5" name="Picture 8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81" y="45720"/>
              <a:ext cx="1905" cy="1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72" name="Straight Connector 86"/>
            <p:cNvSpPr>
              <a:spLocks noChangeAspect="1" noChangeShapeType="1"/>
            </p:cNvSpPr>
            <p:nvPr/>
          </p:nvSpPr>
          <p:spPr bwMode="auto">
            <a:xfrm flipH="1">
              <a:off x="38862" y="35945"/>
              <a:ext cx="11049" cy="59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073" name="Straight Connector 87"/>
            <p:cNvSpPr>
              <a:spLocks noChangeAspect="1" noChangeShapeType="1"/>
            </p:cNvSpPr>
            <p:nvPr/>
          </p:nvSpPr>
          <p:spPr bwMode="auto">
            <a:xfrm flipH="1">
              <a:off x="50304" y="29160"/>
              <a:ext cx="13323" cy="665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074" name="Straight Connector 88"/>
            <p:cNvSpPr>
              <a:spLocks noChangeAspect="1" noChangeShapeType="1"/>
            </p:cNvSpPr>
            <p:nvPr/>
          </p:nvSpPr>
          <p:spPr bwMode="auto">
            <a:xfrm flipH="1">
              <a:off x="14006" y="26538"/>
              <a:ext cx="3520" cy="384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075" name="Straight Connector 89"/>
            <p:cNvSpPr>
              <a:spLocks noChangeAspect="1" noChangeShapeType="1"/>
            </p:cNvSpPr>
            <p:nvPr/>
          </p:nvSpPr>
          <p:spPr bwMode="auto">
            <a:xfrm flipH="1">
              <a:off x="41148" y="4572"/>
              <a:ext cx="3092" cy="304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pic>
          <p:nvPicPr>
            <p:cNvPr id="90" name="Picture 9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69" y="857"/>
              <a:ext cx="1905" cy="1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76" name="TextBox 285"/>
            <p:cNvSpPr txBox="1">
              <a:spLocks noChangeAspect="1" noChangeArrowheads="1"/>
            </p:cNvSpPr>
            <p:nvPr/>
          </p:nvSpPr>
          <p:spPr bwMode="auto">
            <a:xfrm>
              <a:off x="57914" y="0"/>
              <a:ext cx="7538" cy="2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SS Požega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7" name="Straight Connector 92"/>
            <p:cNvSpPr>
              <a:spLocks noChangeAspect="1" noChangeShapeType="1"/>
            </p:cNvSpPr>
            <p:nvPr/>
          </p:nvSpPr>
          <p:spPr bwMode="auto">
            <a:xfrm flipH="1">
              <a:off x="41529" y="1571"/>
              <a:ext cx="16055" cy="600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078" name="Straight Connector 93"/>
            <p:cNvSpPr>
              <a:spLocks noChangeAspect="1" noChangeShapeType="1"/>
            </p:cNvSpPr>
            <p:nvPr/>
          </p:nvSpPr>
          <p:spPr bwMode="auto">
            <a:xfrm>
              <a:off x="41246" y="7714"/>
              <a:ext cx="9998" cy="1102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079" name="Straight Connector 94"/>
            <p:cNvSpPr>
              <a:spLocks noChangeAspect="1" noChangeShapeType="1"/>
            </p:cNvSpPr>
            <p:nvPr/>
          </p:nvSpPr>
          <p:spPr bwMode="auto">
            <a:xfrm flipH="1" flipV="1">
              <a:off x="51318" y="19376"/>
              <a:ext cx="21991" cy="43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080" name="Straight Connector 95"/>
            <p:cNvSpPr>
              <a:spLocks noChangeAspect="1" noChangeShapeType="1"/>
            </p:cNvSpPr>
            <p:nvPr/>
          </p:nvSpPr>
          <p:spPr bwMode="auto">
            <a:xfrm flipH="1" flipV="1">
              <a:off x="51244" y="18737"/>
              <a:ext cx="9760" cy="537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081" name="Straight Connector 96"/>
            <p:cNvSpPr>
              <a:spLocks noChangeAspect="1" noChangeShapeType="1"/>
            </p:cNvSpPr>
            <p:nvPr/>
          </p:nvSpPr>
          <p:spPr bwMode="auto">
            <a:xfrm>
              <a:off x="61341" y="24115"/>
              <a:ext cx="2286" cy="476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082" name="Straight Connector 97"/>
            <p:cNvSpPr>
              <a:spLocks noChangeAspect="1" noChangeShapeType="1"/>
            </p:cNvSpPr>
            <p:nvPr/>
          </p:nvSpPr>
          <p:spPr bwMode="auto">
            <a:xfrm flipH="1">
              <a:off x="21336" y="7620"/>
              <a:ext cx="19696" cy="5694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083" name="Straight Connector 98"/>
            <p:cNvSpPr>
              <a:spLocks noChangeAspect="1" noChangeShapeType="1"/>
            </p:cNvSpPr>
            <p:nvPr/>
          </p:nvSpPr>
          <p:spPr bwMode="auto">
            <a:xfrm>
              <a:off x="41246" y="7708"/>
              <a:ext cx="1235" cy="915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</p:grpSp>
      <p:sp>
        <p:nvSpPr>
          <p:cNvPr id="2084" name="Rectangle 13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itle 2"/>
          <p:cNvSpPr txBox="1">
            <a:spLocks/>
          </p:cNvSpPr>
          <p:nvPr/>
        </p:nvSpPr>
        <p:spPr>
          <a:xfrm>
            <a:off x="467544" y="706016"/>
            <a:ext cx="8229600" cy="1066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ME" dirty="0" smtClean="0"/>
              <a:t>Izgled CGES mreže u nadzoru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214802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dirty="0" smtClean="0"/>
              <a:t>Prikaz problema u mreži na GOOGLE mapi</a:t>
            </a: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153648"/>
          </a:xfrm>
        </p:spPr>
        <p:txBody>
          <a:bodyPr/>
          <a:lstStyle/>
          <a:p>
            <a:r>
              <a:rPr lang="sr-Latn-ME" dirty="0" smtClean="0"/>
              <a:t>Princip je da se nacrta kablovska </a:t>
            </a:r>
            <a:r>
              <a:rPr lang="sr-Latn-ME" dirty="0" err="1" smtClean="0"/>
              <a:t>ruta</a:t>
            </a:r>
            <a:r>
              <a:rPr lang="sr-Latn-ME" dirty="0" smtClean="0"/>
              <a:t> na </a:t>
            </a:r>
            <a:r>
              <a:rPr lang="sr-Latn-ME" dirty="0" err="1" smtClean="0"/>
              <a:t>Google</a:t>
            </a:r>
            <a:r>
              <a:rPr lang="sr-Latn-ME" dirty="0" smtClean="0"/>
              <a:t> mapi i poveže sa fajlom odgovarajućeg linka koji se nadgleda</a:t>
            </a:r>
          </a:p>
          <a:p>
            <a:r>
              <a:rPr lang="sr-Latn-ME" dirty="0" smtClean="0"/>
              <a:t>U slučaju prekida, jednim klikom na KML link, u izvještajima o alarmima, otvara se </a:t>
            </a:r>
            <a:r>
              <a:rPr lang="sr-Latn-ME" b="1" i="1" dirty="0" err="1" smtClean="0"/>
              <a:t>Google</a:t>
            </a:r>
            <a:r>
              <a:rPr lang="sr-Latn-ME" b="1" i="1" dirty="0" smtClean="0"/>
              <a:t> </a:t>
            </a:r>
            <a:r>
              <a:rPr lang="sr-Latn-ME" b="1" i="1" dirty="0" err="1" smtClean="0"/>
              <a:t>Earth</a:t>
            </a:r>
            <a:r>
              <a:rPr lang="sr-Latn-ME" b="1" i="1" dirty="0" smtClean="0"/>
              <a:t> aplikacija </a:t>
            </a:r>
            <a:r>
              <a:rPr lang="sr-Latn-ME" dirty="0" smtClean="0"/>
              <a:t>i prikazuje alarm sa geografskom lokacijom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509154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430560"/>
            <a:ext cx="8443664" cy="8382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Integra</a:t>
            </a:r>
            <a:r>
              <a:rPr lang="sr-Latn-RS" dirty="0" smtClean="0">
                <a:solidFill>
                  <a:schemeClr val="tx2"/>
                </a:solidFill>
              </a:rPr>
              <a:t>cija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sr-Latn-RS" dirty="0" smtClean="0">
                <a:solidFill>
                  <a:schemeClr val="tx2"/>
                </a:solidFill>
              </a:rPr>
              <a:t>sa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Google KML </a:t>
            </a:r>
            <a:r>
              <a:rPr lang="sr-Latn-RS" dirty="0" smtClean="0">
                <a:solidFill>
                  <a:schemeClr val="tx2"/>
                </a:solidFill>
              </a:rPr>
              <a:t>fajlovima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D926D-A17F-4092-9B5E-C3D6F69811E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4792" t="23952" r="14583" b="31214"/>
          <a:stretch>
            <a:fillRect/>
          </a:stretch>
        </p:blipFill>
        <p:spPr bwMode="auto">
          <a:xfrm>
            <a:off x="561169" y="1425151"/>
            <a:ext cx="2687715" cy="185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7381071" y="2825324"/>
            <a:ext cx="617519" cy="675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7378" y="1758524"/>
            <a:ext cx="2615441" cy="147135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071" y="4587450"/>
            <a:ext cx="2653256" cy="142655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9" name="ZoneTexte 18"/>
          <p:cNvSpPr txBox="1"/>
          <p:nvPr/>
        </p:nvSpPr>
        <p:spPr>
          <a:xfrm>
            <a:off x="5804052" y="2860544"/>
            <a:ext cx="192138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Referen</a:t>
            </a:r>
            <a:r>
              <a:rPr lang="sr-Latn-RS" dirty="0" smtClean="0">
                <a:solidFill>
                  <a:srgbClr val="FFFFFF"/>
                </a:solidFill>
              </a:rPr>
              <a:t>tna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tra</a:t>
            </a:r>
            <a:r>
              <a:rPr lang="sr-Latn-RS" dirty="0" smtClean="0">
                <a:solidFill>
                  <a:srgbClr val="FFFFFF"/>
                </a:solidFill>
              </a:rPr>
              <a:t>sa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07192" y="5644674"/>
            <a:ext cx="223661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FFFFFF"/>
                </a:solidFill>
              </a:rPr>
              <a:t>Kvar/prekid kabla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669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8971" y="4471997"/>
            <a:ext cx="2363811" cy="162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Interdiction 22"/>
          <p:cNvSpPr/>
          <p:nvPr/>
        </p:nvSpPr>
        <p:spPr>
          <a:xfrm>
            <a:off x="7095319" y="5759024"/>
            <a:ext cx="182005" cy="172289"/>
          </a:xfrm>
          <a:prstGeom prst="noSmoking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1187624" y="1155962"/>
            <a:ext cx="2199566" cy="1336934"/>
          </a:xfrm>
          <a:prstGeom prst="wedgeRoundRectCallout">
            <a:avLst>
              <a:gd name="adj1" fmla="val -29631"/>
              <a:gd name="adj2" fmla="val 653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 smtClean="0">
                <a:solidFill>
                  <a:srgbClr val="FFFFFF"/>
                </a:solidFill>
              </a:rPr>
              <a:t>Geogra</a:t>
            </a:r>
            <a:r>
              <a:rPr lang="sr-Latn-RS" sz="1400" dirty="0" smtClean="0">
                <a:solidFill>
                  <a:srgbClr val="FFFFFF"/>
                </a:solidFill>
              </a:rPr>
              <a:t>fske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sr-Latn-RS" sz="1400" dirty="0" smtClean="0">
                <a:solidFill>
                  <a:srgbClr val="FFFFFF"/>
                </a:solidFill>
              </a:rPr>
              <a:t>trase se mogu kreirati u </a:t>
            </a:r>
            <a:r>
              <a:rPr lang="en-US" sz="1400" dirty="0" smtClean="0">
                <a:solidFill>
                  <a:srgbClr val="FFFFFF"/>
                </a:solidFill>
              </a:rPr>
              <a:t>Google map/earth </a:t>
            </a:r>
            <a:r>
              <a:rPr lang="sr-Latn-RS" sz="1400" dirty="0" smtClean="0">
                <a:solidFill>
                  <a:srgbClr val="FFFFFF"/>
                </a:solidFill>
              </a:rPr>
              <a:t>ili drugom</a:t>
            </a:r>
            <a:r>
              <a:rPr lang="en-US" sz="1400" dirty="0" smtClean="0">
                <a:solidFill>
                  <a:srgbClr val="FFFFFF"/>
                </a:solidFill>
              </a:rPr>
              <a:t> GIS </a:t>
            </a:r>
            <a:r>
              <a:rPr lang="sr-Latn-RS" sz="1400" dirty="0" smtClean="0">
                <a:solidFill>
                  <a:srgbClr val="FFFFFF"/>
                </a:solidFill>
              </a:rPr>
              <a:t>koji podržava</a:t>
            </a:r>
            <a:r>
              <a:rPr lang="en-US" sz="1400" dirty="0" smtClean="0">
                <a:solidFill>
                  <a:srgbClr val="FFFFFF"/>
                </a:solidFill>
              </a:rPr>
              <a:t> KML format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6590496" y="4235024"/>
            <a:ext cx="1358541" cy="99927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smtClean="0">
                <a:solidFill>
                  <a:srgbClr val="FFFFFF"/>
                </a:solidFill>
              </a:rPr>
              <a:t>Fault location with Google map/earth or other GIS supporting KML format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29" name="Flèche droite 28"/>
          <p:cNvSpPr/>
          <p:nvPr/>
        </p:nvSpPr>
        <p:spPr>
          <a:xfrm>
            <a:off x="4396933" y="2636912"/>
            <a:ext cx="77352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318784" y="1988840"/>
            <a:ext cx="954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KML f</a:t>
            </a:r>
            <a:r>
              <a:rPr lang="sr-Latn-RS" sz="800" dirty="0" smtClean="0">
                <a:solidFill>
                  <a:srgbClr val="000000"/>
                </a:solidFill>
              </a:rPr>
              <a:t>ajl je korelisan sa </a:t>
            </a:r>
            <a:r>
              <a:rPr lang="en-US" sz="800" dirty="0" smtClean="0">
                <a:solidFill>
                  <a:srgbClr val="000000"/>
                </a:solidFill>
              </a:rPr>
              <a:t>OTDR </a:t>
            </a:r>
            <a:r>
              <a:rPr lang="en-US" sz="800" dirty="0" err="1" smtClean="0">
                <a:solidFill>
                  <a:srgbClr val="000000"/>
                </a:solidFill>
              </a:rPr>
              <a:t>tra</a:t>
            </a:r>
            <a:r>
              <a:rPr lang="sr-Latn-RS" sz="800" dirty="0" smtClean="0">
                <a:solidFill>
                  <a:srgbClr val="000000"/>
                </a:solidFill>
              </a:rPr>
              <a:t>som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31" name="Flèche droite 30"/>
          <p:cNvSpPr/>
          <p:nvPr/>
        </p:nvSpPr>
        <p:spPr>
          <a:xfrm>
            <a:off x="4396933" y="5300728"/>
            <a:ext cx="77352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318784" y="4737213"/>
            <a:ext cx="954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KML </a:t>
            </a:r>
            <a:r>
              <a:rPr lang="sr-Latn-RS" sz="800" dirty="0" smtClean="0">
                <a:solidFill>
                  <a:srgbClr val="000000"/>
                </a:solidFill>
              </a:rPr>
              <a:t> fajl korišćen za lociranje kvara na mapi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4318784" y="5444425"/>
            <a:ext cx="954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800" dirty="0" smtClean="0">
                <a:solidFill>
                  <a:srgbClr val="000000"/>
                </a:solidFill>
              </a:rPr>
              <a:t>Rezerve  su uzete u razmatranje ako su korelisane</a:t>
            </a:r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8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6984" y="620688"/>
            <a:ext cx="8689512" cy="838200"/>
          </a:xfrm>
        </p:spPr>
        <p:txBody>
          <a:bodyPr>
            <a:noAutofit/>
          </a:bodyPr>
          <a:lstStyle/>
          <a:p>
            <a:r>
              <a:rPr lang="sr-Latn-RS" dirty="0" smtClean="0">
                <a:solidFill>
                  <a:schemeClr val="tx2"/>
                </a:solidFill>
              </a:rPr>
              <a:t>Prikaz alarma iz CGES na Google map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D926D-A17F-4092-9B5E-C3D6F69811E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7927312" cy="425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2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sr-Latn-ME" dirty="0" smtClean="0">
                <a:solidFill>
                  <a:srgbClr val="FF0000"/>
                </a:solidFill>
              </a:rPr>
              <a:t>ZAKLJUČAK </a:t>
            </a:r>
            <a:br>
              <a:rPr lang="sr-Latn-ME" dirty="0" smtClean="0">
                <a:solidFill>
                  <a:srgbClr val="FF0000"/>
                </a:solidFill>
              </a:rPr>
            </a:br>
            <a:r>
              <a:rPr lang="sr-Latn-ME" dirty="0" smtClean="0">
                <a:solidFill>
                  <a:srgbClr val="FF0000"/>
                </a:solidFill>
                <a:latin typeface="Calibri"/>
                <a:cs typeface="Calibri"/>
              </a:rPr>
              <a:t>→</a:t>
            </a:r>
            <a:r>
              <a:rPr lang="sr-Latn-ME" dirty="0" smtClean="0">
                <a:solidFill>
                  <a:srgbClr val="FF0000"/>
                </a:solidFill>
              </a:rPr>
              <a:t> </a:t>
            </a:r>
            <a:r>
              <a:rPr lang="sr-Latn-ME" b="1" dirty="0" smtClean="0">
                <a:solidFill>
                  <a:srgbClr val="FF0000"/>
                </a:solidFill>
              </a:rPr>
              <a:t>sistem je uspješno dokazan u </a:t>
            </a:r>
            <a:br>
              <a:rPr lang="sr-Latn-ME" b="1" dirty="0" smtClean="0">
                <a:solidFill>
                  <a:srgbClr val="FF0000"/>
                </a:solidFill>
              </a:rPr>
            </a:br>
            <a:r>
              <a:rPr lang="sr-Latn-ME" b="1" dirty="0">
                <a:solidFill>
                  <a:srgbClr val="FF0000"/>
                </a:solidFill>
              </a:rPr>
              <a:t> </a:t>
            </a:r>
            <a:r>
              <a:rPr lang="sr-Latn-ME" b="1" dirty="0" smtClean="0">
                <a:solidFill>
                  <a:srgbClr val="FF0000"/>
                </a:solidFill>
              </a:rPr>
              <a:t>   praksi</a:t>
            </a:r>
            <a:endParaRPr lang="sr-Latn-ME" b="1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16835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sr-Latn-ME" dirty="0" smtClean="0"/>
              <a:t>kada su vremenske neprilike u januaru 2013, dovele do oštećenja dva dalekovoda u sjevernom dijelu Crne Gore, kojom prilikom je oštećen i OPGW kabal. Ovaj sistem je prvi locirao i dojavio tačna mjesta prekida na dalekovodima i to od oba instalisana uređaja ( i iz TS Pljevlja i iz TS Podgorice 2)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5764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764704"/>
            <a:ext cx="7859216" cy="864096"/>
          </a:xfrm>
        </p:spPr>
        <p:txBody>
          <a:bodyPr>
            <a:normAutofit/>
          </a:bodyPr>
          <a:lstStyle/>
          <a:p>
            <a:r>
              <a:rPr lang="sr-Latn-ME" dirty="0" smtClean="0"/>
              <a:t>UVOD</a:t>
            </a:r>
            <a:endParaRPr lang="sr-Latn-M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56792"/>
            <a:ext cx="8686800" cy="5112568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sr-Latn-CS" dirty="0" smtClean="0"/>
              <a:t>CGES realizuje Projekat proširenja  telekomunikacionog sistema, koji se </a:t>
            </a:r>
            <a:r>
              <a:rPr lang="sr-Latn-CS" dirty="0"/>
              <a:t>finansira iz sredstava IDA i sopstvenih sredstava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sr-Latn-ME" dirty="0" smtClean="0"/>
              <a:t>Do kraja 2013 biće izgrađena optička mreža OPGW kablova na dužini od preko 640 km 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sr-Latn-CS" dirty="0" smtClean="0"/>
              <a:t>CGES </a:t>
            </a:r>
            <a:r>
              <a:rPr lang="sr-Latn-CS" dirty="0"/>
              <a:t>je </a:t>
            </a:r>
            <a:r>
              <a:rPr lang="sr-Latn-CS" dirty="0" smtClean="0"/>
              <a:t>pustio u rad sistem </a:t>
            </a:r>
            <a:r>
              <a:rPr lang="sr-Latn-CS" dirty="0"/>
              <a:t>za daljinsko nadgledanje optičkih kablova u „realnom vremenu“ , </a:t>
            </a:r>
            <a:r>
              <a:rPr lang="sr-Latn-CS" dirty="0" smtClean="0"/>
              <a:t>čime se znatno povećava </a:t>
            </a:r>
            <a:r>
              <a:rPr lang="sr-Latn-CS" dirty="0"/>
              <a:t>raspoloživost i pouzdanost optičke </a:t>
            </a:r>
            <a:r>
              <a:rPr lang="sr-Latn-CS" dirty="0" smtClean="0"/>
              <a:t>mreže</a:t>
            </a:r>
            <a:endParaRPr lang="sr-Latn-CS" dirty="0"/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sr-Latn-CS" dirty="0" smtClean="0"/>
              <a:t>Sistem omogućava automatsku </a:t>
            </a:r>
            <a:r>
              <a:rPr lang="sr-Latn-CS" dirty="0" err="1" smtClean="0"/>
              <a:t>detekciju</a:t>
            </a:r>
            <a:r>
              <a:rPr lang="sr-Latn-CS" dirty="0" smtClean="0"/>
              <a:t> i </a:t>
            </a:r>
            <a:r>
              <a:rPr lang="sr-Latn-CS" dirty="0" err="1" smtClean="0"/>
              <a:t>lokalizaciju</a:t>
            </a:r>
            <a:r>
              <a:rPr lang="sr-Latn-CS" dirty="0" smtClean="0"/>
              <a:t> prekida kabla, kao i ranu </a:t>
            </a:r>
            <a:r>
              <a:rPr lang="sr-Latn-CS" dirty="0" err="1" smtClean="0"/>
              <a:t>detekciju</a:t>
            </a:r>
            <a:r>
              <a:rPr lang="sr-Latn-CS" dirty="0" smtClean="0"/>
              <a:t> degradacije kvaliteta optičkih kablova</a:t>
            </a:r>
            <a:endParaRPr lang="sr-Latn-ME" dirty="0" smtClean="0"/>
          </a:p>
          <a:p>
            <a:pPr marL="109728" indent="0">
              <a:lnSpc>
                <a:spcPct val="90000"/>
              </a:lnSpc>
              <a:buNone/>
            </a:pPr>
            <a:endParaRPr lang="sr-Latn-ME" dirty="0" smtClean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sr-Latn-ME" dirty="0" smtClean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sr-Latn-CS" dirty="0"/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276109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300" y="1427226"/>
            <a:ext cx="5348563" cy="401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8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PITANJA RECENZENTA</a:t>
            </a: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24078" lvl="0" indent="-514350">
              <a:buAutoNum type="arabicParenR"/>
            </a:pPr>
            <a:r>
              <a:rPr lang="sr-Latn-RS" dirty="0" smtClean="0"/>
              <a:t>Da li je IP mreža CGES-a preko koje funkcioniše ONMS modul takođe izvedena preko optičkih kablova koji se </a:t>
            </a:r>
            <a:r>
              <a:rPr lang="sr-Latn-RS" dirty="0" err="1" smtClean="0"/>
              <a:t>nadziru</a:t>
            </a:r>
            <a:r>
              <a:rPr lang="sr-Latn-RS" dirty="0" smtClean="0"/>
              <a:t> ovim sistemom  i  da li je  GSM veza </a:t>
            </a:r>
            <a:r>
              <a:rPr lang="sr-Latn-RS" dirty="0" err="1" smtClean="0"/>
              <a:t>redundantana</a:t>
            </a:r>
            <a:r>
              <a:rPr lang="sr-Latn-RS" dirty="0" smtClean="0"/>
              <a:t> vezi preko IP mreže ?</a:t>
            </a:r>
          </a:p>
          <a:p>
            <a:pPr marL="109728" lvl="0" indent="0">
              <a:buNone/>
            </a:pPr>
            <a:endParaRPr lang="sr-Latn-ME" dirty="0"/>
          </a:p>
          <a:p>
            <a:pPr marL="109728" lvl="0" indent="0">
              <a:buNone/>
            </a:pPr>
            <a:r>
              <a:rPr lang="en-US" dirty="0" smtClean="0"/>
              <a:t> </a:t>
            </a:r>
            <a:r>
              <a:rPr lang="sr-Latn-RS" b="1" i="1" dirty="0"/>
              <a:t>Da </a:t>
            </a:r>
            <a:r>
              <a:rPr lang="sr-Latn-RS" b="1" i="1" dirty="0" smtClean="0"/>
              <a:t>, osnovna </a:t>
            </a:r>
            <a:r>
              <a:rPr lang="sr-Latn-RS" b="1" i="1" dirty="0"/>
              <a:t>IP mreža je izvedena preko optičkih vlakana koje nadzire ONMS </a:t>
            </a:r>
            <a:r>
              <a:rPr lang="sr-Latn-RS" b="1" i="1" dirty="0" smtClean="0"/>
              <a:t>sistem</a:t>
            </a:r>
            <a:r>
              <a:rPr lang="sr-Latn-RS" b="1" i="1" dirty="0"/>
              <a:t>. GSM interfejs na samim RTU/OTU uređajima je </a:t>
            </a:r>
            <a:r>
              <a:rPr lang="sr-Latn-RS" b="1" i="1" dirty="0" smtClean="0"/>
              <a:t>namijenjen </a:t>
            </a:r>
            <a:r>
              <a:rPr lang="sr-Latn-RS" b="1" i="1" dirty="0"/>
              <a:t>kao </a:t>
            </a:r>
            <a:r>
              <a:rPr lang="sr-Latn-RS" b="1" i="1" dirty="0" err="1"/>
              <a:t>redudantni</a:t>
            </a:r>
            <a:r>
              <a:rPr lang="sr-Latn-RS" b="1" i="1" dirty="0"/>
              <a:t> u situacijama kada IP mreža nije raspoloživa</a:t>
            </a:r>
            <a:endParaRPr lang="sr-Latn-ME" dirty="0"/>
          </a:p>
          <a:p>
            <a:pPr marL="109728" indent="0">
              <a:buNone/>
            </a:pPr>
            <a:endParaRPr lang="sr-Latn-ME" dirty="0"/>
          </a:p>
          <a:p>
            <a:pPr marL="109728" indent="0">
              <a:buNone/>
            </a:pP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33457552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PITANJA RECENZENTA</a:t>
            </a: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endParaRPr lang="sr-Latn-ME" dirty="0"/>
          </a:p>
          <a:p>
            <a:pPr marL="109728" lvl="0" indent="0">
              <a:buNone/>
            </a:pPr>
            <a:r>
              <a:rPr lang="sr-Latn-ME" dirty="0" smtClean="0"/>
              <a:t>2)</a:t>
            </a:r>
            <a:r>
              <a:rPr lang="sr-Latn-RS" dirty="0" smtClean="0"/>
              <a:t>Da li su havarije januara 2013  na dva  DV , koje se pominju u radu,  bile jednovremene  i kako su one uticale  na raspoloživost SDH prstena i raspoloživost ONMS sistema </a:t>
            </a:r>
          </a:p>
          <a:p>
            <a:pPr marL="109728" lvl="0" indent="0">
              <a:buNone/>
            </a:pPr>
            <a:endParaRPr lang="sr-Latn-ME" b="1" i="1" dirty="0"/>
          </a:p>
          <a:p>
            <a:pPr marL="109728" lvl="0" indent="0">
              <a:buNone/>
            </a:pPr>
            <a:r>
              <a:rPr lang="sr-Latn-RS" b="1" i="1" dirty="0" smtClean="0"/>
              <a:t>Havarije </a:t>
            </a:r>
            <a:r>
              <a:rPr lang="sr-Latn-RS" b="1" i="1" dirty="0"/>
              <a:t>su se </a:t>
            </a:r>
            <a:r>
              <a:rPr lang="sr-Latn-RS" b="1" i="1" dirty="0" err="1"/>
              <a:t>desile</a:t>
            </a:r>
            <a:r>
              <a:rPr lang="sr-Latn-RS" b="1" i="1" dirty="0"/>
              <a:t> 15. i 17. </a:t>
            </a:r>
            <a:r>
              <a:rPr lang="sr-Latn-RS" b="1" i="1" dirty="0" smtClean="0"/>
              <a:t>januara</a:t>
            </a:r>
            <a:r>
              <a:rPr lang="sr-Latn-RS" b="1" i="1" dirty="0"/>
              <a:t>, dakle nisu bile </a:t>
            </a:r>
            <a:r>
              <a:rPr lang="sr-Latn-RS" b="1" i="1" dirty="0" smtClean="0"/>
              <a:t>jednovremene.</a:t>
            </a:r>
          </a:p>
          <a:p>
            <a:pPr marL="109728" lvl="0" indent="0">
              <a:buNone/>
            </a:pPr>
            <a:r>
              <a:rPr lang="sr-Latn-RS" b="1" i="1" dirty="0" smtClean="0"/>
              <a:t>Havarije se uticale na raspoloživost SDH sistema i raspoloživost ONMS sistema. U toku prekida nisu bile dostupne sve informacije, već samo alarmi OTDR tipa kroz SMS predefinisanom korisniku.</a:t>
            </a:r>
            <a:r>
              <a:rPr lang="en-US" dirty="0" smtClean="0"/>
              <a:t>  </a:t>
            </a:r>
            <a:endParaRPr lang="sr-Latn-ME" dirty="0"/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1239086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lavka.markovic\Desktop\Plan investicija\Opticka mreza sema 11 04 2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981" y="620688"/>
            <a:ext cx="6010037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210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i="1" dirty="0" smtClean="0">
                <a:solidFill>
                  <a:schemeClr val="tx1"/>
                </a:solidFill>
              </a:rPr>
              <a:t>Glavni ciljevi uvođenja </a:t>
            </a:r>
            <a:r>
              <a:rPr lang="sr-Latn-ME" i="1" dirty="0" err="1" smtClean="0">
                <a:solidFill>
                  <a:schemeClr val="tx1"/>
                </a:solidFill>
              </a:rPr>
              <a:t>OMNSi</a:t>
            </a:r>
            <a:endParaRPr lang="sr-Latn-ME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Latn-ME" b="1" i="1" dirty="0" smtClean="0">
                <a:solidFill>
                  <a:srgbClr val="FF0000"/>
                </a:solidFill>
              </a:rPr>
              <a:t>Smanjenje troškova održavanja optičke mreže</a:t>
            </a:r>
            <a:r>
              <a:rPr lang="sr-Latn-ME" i="1" dirty="0" smtClean="0">
                <a:solidFill>
                  <a:srgbClr val="FF0000"/>
                </a:solidFill>
              </a:rPr>
              <a:t> , jer se smanjuje oblast kretanja osoblja koje je zaduženo za održavanje mreže ( sa jednog mjesta bez odlaska na teren se može dobiti informacija o prekidu, ili degradaciji parametara i karakteristika  optičkih kablova). </a:t>
            </a:r>
          </a:p>
          <a:p>
            <a:endParaRPr lang="sr-Latn-ME" b="1" i="1" dirty="0">
              <a:solidFill>
                <a:srgbClr val="FF0000"/>
              </a:solidFill>
            </a:endParaRPr>
          </a:p>
          <a:p>
            <a:r>
              <a:rPr lang="sr-Latn-ME" b="1" i="1" dirty="0" smtClean="0">
                <a:solidFill>
                  <a:srgbClr val="FF0000"/>
                </a:solidFill>
              </a:rPr>
              <a:t>Smanjenje vremena ispada </a:t>
            </a:r>
            <a:r>
              <a:rPr lang="sr-Latn-ME" i="1" dirty="0" smtClean="0">
                <a:solidFill>
                  <a:srgbClr val="FF0000"/>
                </a:solidFill>
              </a:rPr>
              <a:t>zahvaljujući brzoj </a:t>
            </a:r>
            <a:r>
              <a:rPr lang="sr-Latn-ME" i="1" dirty="0" err="1" smtClean="0">
                <a:solidFill>
                  <a:srgbClr val="FF0000"/>
                </a:solidFill>
              </a:rPr>
              <a:t>detekciji</a:t>
            </a:r>
            <a:r>
              <a:rPr lang="sr-Latn-ME" i="1" dirty="0" smtClean="0">
                <a:solidFill>
                  <a:srgbClr val="FF0000"/>
                </a:solidFill>
              </a:rPr>
              <a:t> , odnosno lokalizaciji prekida na kablu, čime se znatno ubrzava otklanjanje smetnji</a:t>
            </a:r>
            <a:endParaRPr lang="sr-Latn-ME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382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/>
          <a:lstStyle/>
          <a:p>
            <a:r>
              <a:rPr lang="sr-Latn-ME" dirty="0" smtClean="0"/>
              <a:t>Struktura ONMS sistema</a:t>
            </a: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 fontScale="92500" lnSpcReduction="20000"/>
          </a:bodyPr>
          <a:lstStyle/>
          <a:p>
            <a:r>
              <a:rPr lang="sr-Latn-CS" dirty="0" smtClean="0"/>
              <a:t>Sistem </a:t>
            </a:r>
            <a:r>
              <a:rPr lang="sr-Latn-CS" dirty="0"/>
              <a:t>za daljinsku kontrolu i nadzor mreže optičkih kablova pod nazivom </a:t>
            </a:r>
            <a:r>
              <a:rPr lang="sr-Latn-CS" dirty="0" err="1"/>
              <a:t>Optical</a:t>
            </a:r>
            <a:r>
              <a:rPr lang="sr-Latn-CS" dirty="0"/>
              <a:t> Network </a:t>
            </a:r>
            <a:r>
              <a:rPr lang="sr-Latn-CS" dirty="0" err="1"/>
              <a:t>Management</a:t>
            </a:r>
            <a:r>
              <a:rPr lang="sr-Latn-CS" dirty="0"/>
              <a:t> System (ONMS</a:t>
            </a:r>
            <a:r>
              <a:rPr lang="sr-Latn-CS" dirty="0" smtClean="0"/>
              <a:t>) je zasnovan na modularnom principu server – klijent, kojim se ostvaruje jednostavna </a:t>
            </a:r>
            <a:r>
              <a:rPr lang="sr-Latn-CS" dirty="0" err="1" smtClean="0"/>
              <a:t>prekonfiguracija</a:t>
            </a:r>
            <a:r>
              <a:rPr lang="sr-Latn-CS" dirty="0" smtClean="0"/>
              <a:t> radi budućih proširenja.</a:t>
            </a:r>
          </a:p>
          <a:p>
            <a:r>
              <a:rPr lang="sr-Latn-CS" dirty="0" smtClean="0"/>
              <a:t>Sistem je projektovan da </a:t>
            </a:r>
            <a:r>
              <a:rPr lang="sr-Latn-CS" dirty="0" err="1" smtClean="0"/>
              <a:t>obezbijedi</a:t>
            </a:r>
            <a:r>
              <a:rPr lang="sr-Latn-CS" dirty="0" smtClean="0"/>
              <a:t> :</a:t>
            </a:r>
            <a:endParaRPr lang="sr-Latn-ME" dirty="0"/>
          </a:p>
          <a:p>
            <a:pPr lvl="1"/>
            <a:r>
              <a:rPr lang="sr-Latn-CS" dirty="0" err="1"/>
              <a:t>Dark</a:t>
            </a:r>
            <a:r>
              <a:rPr lang="sr-Latn-CS" dirty="0"/>
              <a:t> </a:t>
            </a:r>
            <a:r>
              <a:rPr lang="sr-Latn-CS" dirty="0" err="1"/>
              <a:t>Fibre</a:t>
            </a:r>
            <a:r>
              <a:rPr lang="sr-Latn-CS" dirty="0"/>
              <a:t> Monitoring (nadgledanje po neaktivnim/slobodnim vlaknima)</a:t>
            </a:r>
            <a:endParaRPr lang="sr-Latn-ME" dirty="0"/>
          </a:p>
          <a:p>
            <a:pPr lvl="1"/>
            <a:r>
              <a:rPr lang="en-GB" dirty="0"/>
              <a:t>Active</a:t>
            </a:r>
            <a:r>
              <a:rPr lang="sr-Latn-CS" dirty="0"/>
              <a:t> ili </a:t>
            </a:r>
            <a:r>
              <a:rPr lang="en-GB" dirty="0"/>
              <a:t>In-Service Monitoring</a:t>
            </a:r>
            <a:r>
              <a:rPr lang="sr-Latn-CS" dirty="0"/>
              <a:t> (nadgledanje po aktivnim/zauzetim vlaknima)</a:t>
            </a:r>
            <a:endParaRPr lang="sr-Latn-ME" dirty="0"/>
          </a:p>
          <a:p>
            <a:pPr lvl="1"/>
            <a:r>
              <a:rPr lang="en-GB" dirty="0"/>
              <a:t>Optical Fibre Mapping Software</a:t>
            </a:r>
            <a:r>
              <a:rPr lang="sr-Latn-CS" dirty="0"/>
              <a:t> (mapiranje radi GPS </a:t>
            </a:r>
            <a:r>
              <a:rPr lang="sr-Latn-CS" dirty="0" err="1"/>
              <a:t>lokalizacije</a:t>
            </a:r>
            <a:r>
              <a:rPr lang="sr-Latn-CS" dirty="0"/>
              <a:t>)</a:t>
            </a:r>
            <a:endParaRPr lang="sr-Latn-ME" dirty="0"/>
          </a:p>
          <a:p>
            <a:pPr lvl="1"/>
            <a:r>
              <a:rPr lang="sr-Latn-CS" dirty="0" smtClean="0"/>
              <a:t>Izvještavanje</a:t>
            </a:r>
            <a:endParaRPr lang="sr-Latn-ME" dirty="0"/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332862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45840"/>
          </a:xfrm>
        </p:spPr>
        <p:txBody>
          <a:bodyPr/>
          <a:lstStyle/>
          <a:p>
            <a:r>
              <a:rPr lang="sr-Latn-ME" dirty="0" smtClean="0"/>
              <a:t>Sistem za nadzor karakteriše </a:t>
            </a: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Latn-CS" dirty="0" smtClean="0"/>
              <a:t>Pristup serveru sa standardnim Web </a:t>
            </a:r>
            <a:r>
              <a:rPr lang="sr-Latn-CS" dirty="0" err="1" smtClean="0"/>
              <a:t>Browser</a:t>
            </a:r>
            <a:r>
              <a:rPr lang="sr-Latn-CS" dirty="0" smtClean="0"/>
              <a:t> klijentom</a:t>
            </a:r>
          </a:p>
          <a:p>
            <a:r>
              <a:rPr lang="sr-Latn-CS" dirty="0" err="1" smtClean="0"/>
              <a:t>Skalabilna</a:t>
            </a:r>
            <a:r>
              <a:rPr lang="sr-Latn-CS" dirty="0" smtClean="0"/>
              <a:t> hardverska i softverska arhitektura </a:t>
            </a:r>
          </a:p>
          <a:p>
            <a:r>
              <a:rPr lang="sr-Latn-CS" dirty="0" smtClean="0"/>
              <a:t>Laka </a:t>
            </a:r>
            <a:r>
              <a:rPr lang="sr-Latn-CS" dirty="0" err="1" smtClean="0"/>
              <a:t>prekonfiguracija</a:t>
            </a:r>
            <a:r>
              <a:rPr lang="sr-Latn-CS" dirty="0" smtClean="0"/>
              <a:t> za proširenje optičke mreže</a:t>
            </a:r>
          </a:p>
          <a:p>
            <a:r>
              <a:rPr lang="sr-Latn-CS" dirty="0" smtClean="0"/>
              <a:t>Jednostavno i brzo dodavanje</a:t>
            </a:r>
            <a:r>
              <a:rPr lang="sr-Latn-ME" dirty="0" smtClean="0"/>
              <a:t>, </a:t>
            </a:r>
            <a:r>
              <a:rPr lang="sr-Latn-ME" dirty="0" smtClean="0"/>
              <a:t>ili zamjena bilo kojeg dijela sistema </a:t>
            </a:r>
          </a:p>
          <a:p>
            <a:r>
              <a:rPr lang="sr-Latn-ME" dirty="0" smtClean="0"/>
              <a:t>Jednostavan grafički pregled osobina optičkih vlakana</a:t>
            </a:r>
          </a:p>
          <a:p>
            <a:r>
              <a:rPr lang="sr-Latn-ME" dirty="0" smtClean="0"/>
              <a:t>Nadzor slabljenja vlakana, prekida, izduženja , refleksije…</a:t>
            </a:r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297034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3600" dirty="0" smtClean="0"/>
              <a:t>Jednostavna arhitektura</a:t>
            </a:r>
            <a:endParaRPr lang="sr-Latn-M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225656"/>
          </a:xfrm>
        </p:spPr>
        <p:txBody>
          <a:bodyPr/>
          <a:lstStyle/>
          <a:p>
            <a:pPr marL="109728" indent="0">
              <a:buNone/>
            </a:pPr>
            <a:r>
              <a:rPr lang="sr-Latn-ME" dirty="0" smtClean="0"/>
              <a:t>Sastoji </a:t>
            </a:r>
            <a:r>
              <a:rPr lang="sr-Latn-ME" dirty="0"/>
              <a:t>se od:</a:t>
            </a:r>
          </a:p>
          <a:p>
            <a:pPr lvl="1"/>
            <a:r>
              <a:rPr lang="sr-Latn-ME" dirty="0"/>
              <a:t>Centralnog </a:t>
            </a:r>
            <a:r>
              <a:rPr lang="sr-Latn-ME" dirty="0" smtClean="0"/>
              <a:t>servera </a:t>
            </a:r>
            <a:endParaRPr lang="sr-Latn-ME" dirty="0"/>
          </a:p>
          <a:p>
            <a:pPr lvl="1"/>
            <a:r>
              <a:rPr lang="sr-Latn-ME" dirty="0"/>
              <a:t>Optičke </a:t>
            </a:r>
            <a:r>
              <a:rPr lang="sr-Latn-ME" dirty="0" err="1"/>
              <a:t>testne</a:t>
            </a:r>
            <a:r>
              <a:rPr lang="sr-Latn-ME" dirty="0"/>
              <a:t> jedinice - </a:t>
            </a:r>
            <a:r>
              <a:rPr lang="sr-Latn-ME" dirty="0" err="1"/>
              <a:t>Optical</a:t>
            </a:r>
            <a:r>
              <a:rPr lang="sr-Latn-ME" dirty="0"/>
              <a:t> Test </a:t>
            </a:r>
            <a:r>
              <a:rPr lang="sr-Latn-ME" dirty="0" err="1"/>
              <a:t>Unit</a:t>
            </a:r>
            <a:r>
              <a:rPr lang="sr-Latn-ME" dirty="0"/>
              <a:t> (OTU) </a:t>
            </a:r>
          </a:p>
          <a:p>
            <a:pPr lvl="1"/>
            <a:r>
              <a:rPr lang="sr-Latn-ME" dirty="0" smtClean="0"/>
              <a:t>OTDR (</a:t>
            </a:r>
            <a:r>
              <a:rPr lang="sr-Latn-ME" dirty="0" err="1" smtClean="0"/>
              <a:t>Optical</a:t>
            </a:r>
            <a:r>
              <a:rPr lang="sr-Latn-ME" dirty="0" smtClean="0"/>
              <a:t> Time </a:t>
            </a:r>
            <a:r>
              <a:rPr lang="sr-Latn-ME" dirty="0" err="1" smtClean="0"/>
              <a:t>Domain</a:t>
            </a:r>
            <a:r>
              <a:rPr lang="sr-Latn-ME" dirty="0" smtClean="0"/>
              <a:t> </a:t>
            </a:r>
            <a:r>
              <a:rPr lang="sr-Latn-ME" dirty="0" err="1" smtClean="0"/>
              <a:t>Reflectometar</a:t>
            </a:r>
            <a:r>
              <a:rPr lang="sr-Latn-ME" dirty="0" smtClean="0"/>
              <a:t>) modul u OTU jedinici </a:t>
            </a:r>
          </a:p>
          <a:p>
            <a:pPr lvl="1"/>
            <a:r>
              <a:rPr lang="sr-Latn-ME" dirty="0" smtClean="0"/>
              <a:t>Optički </a:t>
            </a:r>
            <a:r>
              <a:rPr lang="sr-Latn-ME" dirty="0" err="1" smtClean="0"/>
              <a:t>switch</a:t>
            </a:r>
            <a:r>
              <a:rPr lang="sr-Latn-ME" dirty="0" smtClean="0"/>
              <a:t> (OTAU) u OTU jedinici</a:t>
            </a:r>
          </a:p>
          <a:p>
            <a:pPr lvl="1"/>
            <a:r>
              <a:rPr lang="sr-Latn-ME" dirty="0" smtClean="0"/>
              <a:t> Moduli </a:t>
            </a:r>
            <a:r>
              <a:rPr lang="sr-Latn-ME" dirty="0"/>
              <a:t>za mobilne </a:t>
            </a:r>
            <a:r>
              <a:rPr lang="sr-Latn-ME" dirty="0" smtClean="0"/>
              <a:t>kartice</a:t>
            </a:r>
          </a:p>
          <a:p>
            <a:pPr lvl="1"/>
            <a:r>
              <a:rPr lang="sr-Latn-ME" dirty="0" smtClean="0"/>
              <a:t>Jedinice napajanja</a:t>
            </a:r>
            <a:endParaRPr lang="sr-Latn-ME" dirty="0"/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3706145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20080"/>
          </a:xfrm>
        </p:spPr>
        <p:txBody>
          <a:bodyPr>
            <a:normAutofit/>
          </a:bodyPr>
          <a:lstStyle/>
          <a:p>
            <a:r>
              <a:rPr lang="sr-Latn-ME" dirty="0" smtClean="0"/>
              <a:t>Arhitektura </a:t>
            </a:r>
            <a:r>
              <a:rPr lang="sr-Latn-ME" dirty="0" err="1" smtClean="0"/>
              <a:t>OMNSi</a:t>
            </a:r>
            <a:r>
              <a:rPr lang="sr-Latn-ME" dirty="0" smtClean="0"/>
              <a:t> sistema</a:t>
            </a:r>
            <a:endParaRPr lang="sr-Latn-ME" dirty="0"/>
          </a:p>
        </p:txBody>
      </p:sp>
      <p:pic>
        <p:nvPicPr>
          <p:cNvPr id="102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820891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34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975</TotalTime>
  <Words>1399</Words>
  <Application>Microsoft Office PowerPoint</Application>
  <PresentationFormat>On-screen Show (4:3)</PresentationFormat>
  <Paragraphs>204</Paragraphs>
  <Slides>32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Urban</vt:lpstr>
      <vt:lpstr>SISTEM ZA DALJINSKI NADZOR MREŽE OPTIČKIH KABLOVA</vt:lpstr>
      <vt:lpstr>SADRŽAJ </vt:lpstr>
      <vt:lpstr>UVOD</vt:lpstr>
      <vt:lpstr>PowerPoint Presentation</vt:lpstr>
      <vt:lpstr>Glavni ciljevi uvođenja OMNSi</vt:lpstr>
      <vt:lpstr>Struktura ONMS sistema</vt:lpstr>
      <vt:lpstr>Sistem za nadzor karakteriše </vt:lpstr>
      <vt:lpstr>Jednostavna arhitektura</vt:lpstr>
      <vt:lpstr>Arhitektura OMNSi sistema</vt:lpstr>
      <vt:lpstr>PowerPoint Presentation</vt:lpstr>
      <vt:lpstr>ONMSi server</vt:lpstr>
      <vt:lpstr> ONMSi server posjeduje: </vt:lpstr>
      <vt:lpstr>OTU – Jedinica za daljinsko testiranje            kablova</vt:lpstr>
      <vt:lpstr>Osobine OTU jedinice</vt:lpstr>
      <vt:lpstr>OTU implementacija </vt:lpstr>
      <vt:lpstr>Način detekcije problema na vlaknu</vt:lpstr>
      <vt:lpstr>PowerPoint Presentation</vt:lpstr>
      <vt:lpstr>Režim lokalizacije problema </vt:lpstr>
      <vt:lpstr>Dvije referentne trase</vt:lpstr>
      <vt:lpstr>Permanentni OTDR monitoring</vt:lpstr>
      <vt:lpstr>Alarm se dalje šalje na ONMSi server, a  SMS/mail poruka prethodno definisanim korisnicima !</vt:lpstr>
      <vt:lpstr>Grafički prikaz karakteristika optičkih vlakana </vt:lpstr>
      <vt:lpstr>PowerPoint Presentation</vt:lpstr>
      <vt:lpstr>Dizajn CGES mreže</vt:lpstr>
      <vt:lpstr>PowerPoint Presentation</vt:lpstr>
      <vt:lpstr>Prikaz problema u mreži na GOOGLE mapi</vt:lpstr>
      <vt:lpstr>Integracija sa Google KML fajlovima</vt:lpstr>
      <vt:lpstr>Prikaz alarma iz CGES na Google map</vt:lpstr>
      <vt:lpstr>ZAKLJUČAK  → sistem je uspješno dokazan u      praksi</vt:lpstr>
      <vt:lpstr>PowerPoint Presentation</vt:lpstr>
      <vt:lpstr>PITANJA RECENZENTA</vt:lpstr>
      <vt:lpstr>PITANJA RECENZENTA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ZA DALJINSKI NADZOR MREŽE OPTIČKIH KABLOVA</dc:title>
  <dc:creator>Slavka Markovic</dc:creator>
  <cp:lastModifiedBy>Slavka Markovic</cp:lastModifiedBy>
  <cp:revision>58</cp:revision>
  <dcterms:created xsi:type="dcterms:W3CDTF">2013-04-29T16:56:54Z</dcterms:created>
  <dcterms:modified xsi:type="dcterms:W3CDTF">2013-05-15T06:11:33Z</dcterms:modified>
</cp:coreProperties>
</file>